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1"/>
  </p:notesMasterIdLst>
  <p:handoutMasterIdLst>
    <p:handoutMasterId r:id="rId112"/>
  </p:handoutMasterIdLst>
  <p:sldIdLst>
    <p:sldId id="256" r:id="rId2"/>
    <p:sldId id="314" r:id="rId3"/>
    <p:sldId id="350" r:id="rId4"/>
    <p:sldId id="340" r:id="rId5"/>
    <p:sldId id="341" r:id="rId6"/>
    <p:sldId id="342" r:id="rId7"/>
    <p:sldId id="344" r:id="rId8"/>
    <p:sldId id="343" r:id="rId9"/>
    <p:sldId id="345" r:id="rId10"/>
    <p:sldId id="346" r:id="rId11"/>
    <p:sldId id="347" r:id="rId12"/>
    <p:sldId id="316" r:id="rId13"/>
    <p:sldId id="315" r:id="rId14"/>
    <p:sldId id="339" r:id="rId15"/>
    <p:sldId id="329" r:id="rId16"/>
    <p:sldId id="323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348" r:id="rId25"/>
    <p:sldId id="325" r:id="rId26"/>
    <p:sldId id="326" r:id="rId27"/>
    <p:sldId id="327" r:id="rId28"/>
    <p:sldId id="328" r:id="rId29"/>
    <p:sldId id="349" r:id="rId30"/>
    <p:sldId id="330" r:id="rId31"/>
    <p:sldId id="331" r:id="rId32"/>
    <p:sldId id="332" r:id="rId33"/>
    <p:sldId id="333" r:id="rId34"/>
    <p:sldId id="334" r:id="rId35"/>
    <p:sldId id="335" r:id="rId36"/>
    <p:sldId id="352" r:id="rId37"/>
    <p:sldId id="353" r:id="rId38"/>
    <p:sldId id="354" r:id="rId39"/>
    <p:sldId id="355" r:id="rId40"/>
    <p:sldId id="357" r:id="rId41"/>
    <p:sldId id="356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92" r:id="rId50"/>
    <p:sldId id="394" r:id="rId51"/>
    <p:sldId id="395" r:id="rId52"/>
    <p:sldId id="393" r:id="rId53"/>
    <p:sldId id="365" r:id="rId54"/>
    <p:sldId id="366" r:id="rId55"/>
    <p:sldId id="367" r:id="rId56"/>
    <p:sldId id="368" r:id="rId57"/>
    <p:sldId id="369" r:id="rId58"/>
    <p:sldId id="370" r:id="rId59"/>
    <p:sldId id="371" r:id="rId60"/>
    <p:sldId id="372" r:id="rId61"/>
    <p:sldId id="373" r:id="rId62"/>
    <p:sldId id="374" r:id="rId63"/>
    <p:sldId id="375" r:id="rId64"/>
    <p:sldId id="376" r:id="rId65"/>
    <p:sldId id="377" r:id="rId66"/>
    <p:sldId id="378" r:id="rId67"/>
    <p:sldId id="379" r:id="rId68"/>
    <p:sldId id="380" r:id="rId69"/>
    <p:sldId id="382" r:id="rId70"/>
    <p:sldId id="383" r:id="rId71"/>
    <p:sldId id="384" r:id="rId72"/>
    <p:sldId id="390" r:id="rId73"/>
    <p:sldId id="391" r:id="rId74"/>
    <p:sldId id="381" r:id="rId75"/>
    <p:sldId id="385" r:id="rId76"/>
    <p:sldId id="386" r:id="rId77"/>
    <p:sldId id="404" r:id="rId78"/>
    <p:sldId id="406" r:id="rId79"/>
    <p:sldId id="409" r:id="rId80"/>
    <p:sldId id="407" r:id="rId81"/>
    <p:sldId id="405" r:id="rId82"/>
    <p:sldId id="408" r:id="rId83"/>
    <p:sldId id="387" r:id="rId84"/>
    <p:sldId id="396" r:id="rId85"/>
    <p:sldId id="403" r:id="rId86"/>
    <p:sldId id="401" r:id="rId87"/>
    <p:sldId id="402" r:id="rId88"/>
    <p:sldId id="410" r:id="rId89"/>
    <p:sldId id="397" r:id="rId90"/>
    <p:sldId id="398" r:id="rId91"/>
    <p:sldId id="399" r:id="rId92"/>
    <p:sldId id="400" r:id="rId93"/>
    <p:sldId id="411" r:id="rId94"/>
    <p:sldId id="412" r:id="rId95"/>
    <p:sldId id="413" r:id="rId96"/>
    <p:sldId id="414" r:id="rId97"/>
    <p:sldId id="415" r:id="rId98"/>
    <p:sldId id="416" r:id="rId99"/>
    <p:sldId id="417" r:id="rId100"/>
    <p:sldId id="418" r:id="rId101"/>
    <p:sldId id="419" r:id="rId102"/>
    <p:sldId id="420" r:id="rId103"/>
    <p:sldId id="351" r:id="rId104"/>
    <p:sldId id="388" r:id="rId105"/>
    <p:sldId id="389" r:id="rId106"/>
    <p:sldId id="422" r:id="rId107"/>
    <p:sldId id="421" r:id="rId108"/>
    <p:sldId id="337" r:id="rId109"/>
    <p:sldId id="309" r:id="rId110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48"/>
    <p:restoredTop sz="94102"/>
  </p:normalViewPr>
  <p:slideViewPr>
    <p:cSldViewPr>
      <p:cViewPr varScale="1">
        <p:scale>
          <a:sx n="119" d="100"/>
          <a:sy n="119" d="100"/>
        </p:scale>
        <p:origin x="520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79DD6-322F-4C3A-8F96-DC19261846A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9F817B-ADAA-4CEE-874C-FD19A56754F7}">
      <dgm:prSet/>
      <dgm:spPr/>
      <dgm:t>
        <a:bodyPr/>
        <a:lstStyle/>
        <a:p>
          <a:r>
            <a:rPr lang="pt-PT" dirty="0"/>
            <a:t>In </a:t>
          </a:r>
          <a:r>
            <a:rPr lang="pt-PT" dirty="0" err="1"/>
            <a:t>this</a:t>
          </a:r>
          <a:r>
            <a:rPr lang="pt-PT" dirty="0"/>
            <a:t> </a:t>
          </a:r>
          <a:r>
            <a:rPr lang="pt-PT" dirty="0" err="1"/>
            <a:t>phase</a:t>
          </a:r>
          <a:r>
            <a:rPr lang="pt-PT" dirty="0"/>
            <a:t> 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implent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</a:t>
          </a:r>
          <a:r>
            <a:rPr lang="pt-PT" dirty="0" err="1"/>
            <a:t>authentication</a:t>
          </a:r>
          <a:r>
            <a:rPr lang="pt-PT" dirty="0"/>
            <a:t> </a:t>
          </a:r>
          <a:r>
            <a:rPr lang="pt-PT" dirty="0" err="1"/>
            <a:t>system</a:t>
          </a:r>
          <a:r>
            <a:rPr lang="pt-PT" dirty="0"/>
            <a:t> for </a:t>
          </a:r>
          <a:r>
            <a:rPr lang="pt-PT" dirty="0" err="1"/>
            <a:t>the</a:t>
          </a:r>
          <a:r>
            <a:rPr lang="pt-PT" dirty="0"/>
            <a:t> Project, </a:t>
          </a:r>
          <a:r>
            <a:rPr lang="pt-PT" dirty="0" err="1"/>
            <a:t>using</a:t>
          </a:r>
          <a:r>
            <a:rPr lang="pt-PT" dirty="0"/>
            <a:t> </a:t>
          </a:r>
          <a:r>
            <a:rPr lang="pt-PT" dirty="0" err="1"/>
            <a:t>JsonWebTokens</a:t>
          </a:r>
          <a:r>
            <a:rPr lang="pt-PT" dirty="0"/>
            <a:t>.</a:t>
          </a:r>
          <a:endParaRPr lang="en-US" dirty="0"/>
        </a:p>
      </dgm:t>
    </dgm:pt>
    <dgm:pt modelId="{B97F9F27-E2AB-493D-A226-CCAFBB90E168}" type="parTrans" cxnId="{4C3E4685-2519-4F42-8F8F-EE09051DE8CE}">
      <dgm:prSet/>
      <dgm:spPr/>
      <dgm:t>
        <a:bodyPr/>
        <a:lstStyle/>
        <a:p>
          <a:endParaRPr lang="en-US"/>
        </a:p>
      </dgm:t>
    </dgm:pt>
    <dgm:pt modelId="{1B965FE5-9AC1-48DF-BE1C-34D1CDCB9F3D}" type="sibTrans" cxnId="{4C3E4685-2519-4F42-8F8F-EE09051DE8CE}">
      <dgm:prSet/>
      <dgm:spPr/>
      <dgm:t>
        <a:bodyPr/>
        <a:lstStyle/>
        <a:p>
          <a:endParaRPr lang="en-US"/>
        </a:p>
      </dgm:t>
    </dgm:pt>
    <dgm:pt modelId="{91268D2F-AA94-4592-B193-363D81620C73}">
      <dgm:prSet/>
      <dgm:spPr/>
      <dgm:t>
        <a:bodyPr/>
        <a:lstStyle/>
        <a:p>
          <a:r>
            <a:rPr lang="pt-PT" dirty="0"/>
            <a:t>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create</a:t>
          </a:r>
          <a:r>
            <a:rPr lang="pt-PT" dirty="0"/>
            <a:t> a REST API </a:t>
          </a:r>
          <a:r>
            <a:rPr lang="pt-PT" dirty="0" err="1"/>
            <a:t>using</a:t>
          </a:r>
          <a:r>
            <a:rPr lang="pt-PT" dirty="0"/>
            <a:t> </a:t>
          </a:r>
          <a:r>
            <a:rPr lang="pt-PT" dirty="0" err="1"/>
            <a:t>Node.js</a:t>
          </a:r>
          <a:r>
            <a:rPr lang="pt-PT" dirty="0"/>
            <a:t>, Express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MySQL</a:t>
          </a:r>
          <a:r>
            <a:rPr lang="pt-PT" dirty="0"/>
            <a:t>.</a:t>
          </a:r>
          <a:endParaRPr lang="en-US" dirty="0"/>
        </a:p>
      </dgm:t>
    </dgm:pt>
    <dgm:pt modelId="{FDB1661B-DF82-4888-B31A-E21EE3E5EB32}" type="parTrans" cxnId="{69FF7572-904F-4F1B-B4C6-69302F3C333A}">
      <dgm:prSet/>
      <dgm:spPr/>
      <dgm:t>
        <a:bodyPr/>
        <a:lstStyle/>
        <a:p>
          <a:endParaRPr lang="en-US"/>
        </a:p>
      </dgm:t>
    </dgm:pt>
    <dgm:pt modelId="{B5C742FF-33A2-4AEC-93EA-E8AF2D2BC2A0}" type="sibTrans" cxnId="{69FF7572-904F-4F1B-B4C6-69302F3C333A}">
      <dgm:prSet/>
      <dgm:spPr/>
      <dgm:t>
        <a:bodyPr/>
        <a:lstStyle/>
        <a:p>
          <a:endParaRPr lang="en-US"/>
        </a:p>
      </dgm:t>
    </dgm:pt>
    <dgm:pt modelId="{9F3A9C9A-5BF7-4372-8074-0661191BF28D}">
      <dgm:prSet/>
      <dgm:spPr/>
      <dgm:t>
        <a:bodyPr/>
        <a:lstStyle/>
        <a:p>
          <a:r>
            <a:rPr lang="pt-PT" dirty="0"/>
            <a:t>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also</a:t>
          </a:r>
          <a:r>
            <a:rPr lang="pt-PT" dirty="0"/>
            <a:t> use:</a:t>
          </a:r>
          <a:endParaRPr lang="en-US" dirty="0"/>
        </a:p>
      </dgm:t>
    </dgm:pt>
    <dgm:pt modelId="{6D824E4D-E4C9-41AD-B452-18BFDCB49C67}" type="parTrans" cxnId="{3957C6D8-256D-4424-B4E7-C836C2C4D42A}">
      <dgm:prSet/>
      <dgm:spPr/>
      <dgm:t>
        <a:bodyPr/>
        <a:lstStyle/>
        <a:p>
          <a:endParaRPr lang="en-US"/>
        </a:p>
      </dgm:t>
    </dgm:pt>
    <dgm:pt modelId="{CC85C433-B395-4EC9-9062-D4D246B05DE0}" type="sibTrans" cxnId="{3957C6D8-256D-4424-B4E7-C836C2C4D42A}">
      <dgm:prSet/>
      <dgm:spPr/>
      <dgm:t>
        <a:bodyPr/>
        <a:lstStyle/>
        <a:p>
          <a:endParaRPr lang="en-US"/>
        </a:p>
      </dgm:t>
    </dgm:pt>
    <dgm:pt modelId="{74F8DEBE-E4F2-4D15-A5EE-F562DF6FC3C2}">
      <dgm:prSet/>
      <dgm:spPr/>
      <dgm:t>
        <a:bodyPr/>
        <a:lstStyle/>
        <a:p>
          <a:r>
            <a:rPr lang="pt-PT"/>
            <a:t>CORS Body-Parser,</a:t>
          </a:r>
          <a:endParaRPr lang="en-US"/>
        </a:p>
      </dgm:t>
    </dgm:pt>
    <dgm:pt modelId="{7BFEC803-6CA7-40FC-B18A-554D3D493E62}" type="parTrans" cxnId="{90C5D868-7E52-4411-B8C2-AF4D53B0C587}">
      <dgm:prSet/>
      <dgm:spPr/>
      <dgm:t>
        <a:bodyPr/>
        <a:lstStyle/>
        <a:p>
          <a:endParaRPr lang="en-US"/>
        </a:p>
      </dgm:t>
    </dgm:pt>
    <dgm:pt modelId="{E84D0ED9-A1A6-4AD9-8877-F10B8B85B7D9}" type="sibTrans" cxnId="{90C5D868-7E52-4411-B8C2-AF4D53B0C587}">
      <dgm:prSet/>
      <dgm:spPr/>
      <dgm:t>
        <a:bodyPr/>
        <a:lstStyle/>
        <a:p>
          <a:endParaRPr lang="en-US"/>
        </a:p>
      </dgm:t>
    </dgm:pt>
    <dgm:pt modelId="{DEEF5519-CC96-4008-9766-5EBA95769B18}">
      <dgm:prSet/>
      <dgm:spPr/>
      <dgm:t>
        <a:bodyPr/>
        <a:lstStyle/>
        <a:p>
          <a:r>
            <a:rPr lang="pt-PT"/>
            <a:t>Sequelize,</a:t>
          </a:r>
          <a:endParaRPr lang="en-US"/>
        </a:p>
      </dgm:t>
    </dgm:pt>
    <dgm:pt modelId="{6A07D0FD-7500-4F8A-A848-984F79BDD6C6}" type="parTrans" cxnId="{4A4017C7-5237-453B-B32C-5D88D6C82624}">
      <dgm:prSet/>
      <dgm:spPr/>
      <dgm:t>
        <a:bodyPr/>
        <a:lstStyle/>
        <a:p>
          <a:endParaRPr lang="en-US"/>
        </a:p>
      </dgm:t>
    </dgm:pt>
    <dgm:pt modelId="{7A53354B-DE88-4C75-905D-27A0B750DE1D}" type="sibTrans" cxnId="{4A4017C7-5237-453B-B32C-5D88D6C82624}">
      <dgm:prSet/>
      <dgm:spPr/>
      <dgm:t>
        <a:bodyPr/>
        <a:lstStyle/>
        <a:p>
          <a:endParaRPr lang="en-US"/>
        </a:p>
      </dgm:t>
    </dgm:pt>
    <dgm:pt modelId="{B4574757-C6B4-4CCF-AB9D-16BA089F4CCA}">
      <dgm:prSet/>
      <dgm:spPr/>
      <dgm:t>
        <a:bodyPr/>
        <a:lstStyle/>
        <a:p>
          <a:r>
            <a:rPr lang="pt-PT"/>
            <a:t>JsonWebToken,</a:t>
          </a:r>
          <a:endParaRPr lang="en-US"/>
        </a:p>
      </dgm:t>
    </dgm:pt>
    <dgm:pt modelId="{86FCCA94-CCDF-4F88-80B4-9C6935C75AE3}" type="parTrans" cxnId="{BBB71FDD-4341-4832-9B2A-690B1B2C837C}">
      <dgm:prSet/>
      <dgm:spPr/>
      <dgm:t>
        <a:bodyPr/>
        <a:lstStyle/>
        <a:p>
          <a:endParaRPr lang="en-US"/>
        </a:p>
      </dgm:t>
    </dgm:pt>
    <dgm:pt modelId="{42273A6C-C2BA-4CC0-8351-602207AB4ED1}" type="sibTrans" cxnId="{BBB71FDD-4341-4832-9B2A-690B1B2C837C}">
      <dgm:prSet/>
      <dgm:spPr/>
      <dgm:t>
        <a:bodyPr/>
        <a:lstStyle/>
        <a:p>
          <a:endParaRPr lang="en-US"/>
        </a:p>
      </dgm:t>
    </dgm:pt>
    <dgm:pt modelId="{4A0B5997-8E95-4F40-BFAC-BD2FAD1AAD02}">
      <dgm:prSet/>
      <dgm:spPr/>
      <dgm:t>
        <a:bodyPr/>
        <a:lstStyle/>
        <a:p>
          <a:r>
            <a:rPr lang="pt-PT"/>
            <a:t>Bcryptjs.</a:t>
          </a:r>
          <a:endParaRPr lang="en-US"/>
        </a:p>
      </dgm:t>
    </dgm:pt>
    <dgm:pt modelId="{2E36CD36-AB8A-4B1C-8635-89060955AD48}" type="parTrans" cxnId="{03A0B1B9-494F-433B-990F-E0A033CE2FBD}">
      <dgm:prSet/>
      <dgm:spPr/>
      <dgm:t>
        <a:bodyPr/>
        <a:lstStyle/>
        <a:p>
          <a:endParaRPr lang="en-US"/>
        </a:p>
      </dgm:t>
    </dgm:pt>
    <dgm:pt modelId="{91D8014C-B4D1-43C3-946E-224D60A9AADC}" type="sibTrans" cxnId="{03A0B1B9-494F-433B-990F-E0A033CE2FBD}">
      <dgm:prSet/>
      <dgm:spPr/>
      <dgm:t>
        <a:bodyPr/>
        <a:lstStyle/>
        <a:p>
          <a:endParaRPr lang="en-US"/>
        </a:p>
      </dgm:t>
    </dgm:pt>
    <dgm:pt modelId="{9ACCE7D8-92B5-A245-BC66-0C6F3A893713}" type="pres">
      <dgm:prSet presAssocID="{6FE79DD6-322F-4C3A-8F96-DC19261846A5}" presName="linearFlow" presStyleCnt="0">
        <dgm:presLayoutVars>
          <dgm:resizeHandles val="exact"/>
        </dgm:presLayoutVars>
      </dgm:prSet>
      <dgm:spPr/>
    </dgm:pt>
    <dgm:pt modelId="{F1185EEF-F522-4D4F-BFA2-80E7C570943B}" type="pres">
      <dgm:prSet presAssocID="{E29F817B-ADAA-4CEE-874C-FD19A56754F7}" presName="node" presStyleLbl="node1" presStyleIdx="0" presStyleCnt="3">
        <dgm:presLayoutVars>
          <dgm:bulletEnabled val="1"/>
        </dgm:presLayoutVars>
      </dgm:prSet>
      <dgm:spPr/>
    </dgm:pt>
    <dgm:pt modelId="{3F9E9AA1-BC9F-DF42-B5F7-901A506956B8}" type="pres">
      <dgm:prSet presAssocID="{1B965FE5-9AC1-48DF-BE1C-34D1CDCB9F3D}" presName="sibTrans" presStyleLbl="sibTrans2D1" presStyleIdx="0" presStyleCnt="2"/>
      <dgm:spPr/>
    </dgm:pt>
    <dgm:pt modelId="{38AD44B8-32FC-EA4E-8B79-52F93009868F}" type="pres">
      <dgm:prSet presAssocID="{1B965FE5-9AC1-48DF-BE1C-34D1CDCB9F3D}" presName="connectorText" presStyleLbl="sibTrans2D1" presStyleIdx="0" presStyleCnt="2"/>
      <dgm:spPr/>
    </dgm:pt>
    <dgm:pt modelId="{F1D85BB2-815C-534B-9BB5-A09CB5A453D1}" type="pres">
      <dgm:prSet presAssocID="{91268D2F-AA94-4592-B193-363D81620C73}" presName="node" presStyleLbl="node1" presStyleIdx="1" presStyleCnt="3">
        <dgm:presLayoutVars>
          <dgm:bulletEnabled val="1"/>
        </dgm:presLayoutVars>
      </dgm:prSet>
      <dgm:spPr/>
    </dgm:pt>
    <dgm:pt modelId="{0554CFC8-C247-DB47-9BDF-5F61FBED10A4}" type="pres">
      <dgm:prSet presAssocID="{B5C742FF-33A2-4AEC-93EA-E8AF2D2BC2A0}" presName="sibTrans" presStyleLbl="sibTrans2D1" presStyleIdx="1" presStyleCnt="2"/>
      <dgm:spPr/>
    </dgm:pt>
    <dgm:pt modelId="{CF47517F-E807-A44D-8098-79B9DFBAF055}" type="pres">
      <dgm:prSet presAssocID="{B5C742FF-33A2-4AEC-93EA-E8AF2D2BC2A0}" presName="connectorText" presStyleLbl="sibTrans2D1" presStyleIdx="1" presStyleCnt="2"/>
      <dgm:spPr/>
    </dgm:pt>
    <dgm:pt modelId="{62133852-AE02-A94D-984E-91D8283E632D}" type="pres">
      <dgm:prSet presAssocID="{9F3A9C9A-5BF7-4372-8074-0661191BF28D}" presName="node" presStyleLbl="node1" presStyleIdx="2" presStyleCnt="3">
        <dgm:presLayoutVars>
          <dgm:bulletEnabled val="1"/>
        </dgm:presLayoutVars>
      </dgm:prSet>
      <dgm:spPr/>
    </dgm:pt>
  </dgm:ptLst>
  <dgm:cxnLst>
    <dgm:cxn modelId="{0FD0A318-A5BF-6049-8D51-88BD00317159}" type="presOf" srcId="{1B965FE5-9AC1-48DF-BE1C-34D1CDCB9F3D}" destId="{3F9E9AA1-BC9F-DF42-B5F7-901A506956B8}" srcOrd="0" destOrd="0" presId="urn:microsoft.com/office/officeart/2005/8/layout/process2"/>
    <dgm:cxn modelId="{67944B19-007D-A246-BFE5-B3DDEA7C5A75}" type="presOf" srcId="{91268D2F-AA94-4592-B193-363D81620C73}" destId="{F1D85BB2-815C-534B-9BB5-A09CB5A453D1}" srcOrd="0" destOrd="0" presId="urn:microsoft.com/office/officeart/2005/8/layout/process2"/>
    <dgm:cxn modelId="{E84E2226-E160-BE4A-B426-7E8949200C44}" type="presOf" srcId="{B5C742FF-33A2-4AEC-93EA-E8AF2D2BC2A0}" destId="{CF47517F-E807-A44D-8098-79B9DFBAF055}" srcOrd="1" destOrd="0" presId="urn:microsoft.com/office/officeart/2005/8/layout/process2"/>
    <dgm:cxn modelId="{137EC231-4EA9-094B-AA53-15CA5A80656B}" type="presOf" srcId="{4A0B5997-8E95-4F40-BFAC-BD2FAD1AAD02}" destId="{62133852-AE02-A94D-984E-91D8283E632D}" srcOrd="0" destOrd="4" presId="urn:microsoft.com/office/officeart/2005/8/layout/process2"/>
    <dgm:cxn modelId="{B287BA4A-1731-9044-94F0-FA38E48158B1}" type="presOf" srcId="{B4574757-C6B4-4CCF-AB9D-16BA089F4CCA}" destId="{62133852-AE02-A94D-984E-91D8283E632D}" srcOrd="0" destOrd="3" presId="urn:microsoft.com/office/officeart/2005/8/layout/process2"/>
    <dgm:cxn modelId="{90C5D868-7E52-4411-B8C2-AF4D53B0C587}" srcId="{9F3A9C9A-5BF7-4372-8074-0661191BF28D}" destId="{74F8DEBE-E4F2-4D15-A5EE-F562DF6FC3C2}" srcOrd="0" destOrd="0" parTransId="{7BFEC803-6CA7-40FC-B18A-554D3D493E62}" sibTransId="{E84D0ED9-A1A6-4AD9-8877-F10B8B85B7D9}"/>
    <dgm:cxn modelId="{69FF7572-904F-4F1B-B4C6-69302F3C333A}" srcId="{6FE79DD6-322F-4C3A-8F96-DC19261846A5}" destId="{91268D2F-AA94-4592-B193-363D81620C73}" srcOrd="1" destOrd="0" parTransId="{FDB1661B-DF82-4888-B31A-E21EE3E5EB32}" sibTransId="{B5C742FF-33A2-4AEC-93EA-E8AF2D2BC2A0}"/>
    <dgm:cxn modelId="{4C3E4685-2519-4F42-8F8F-EE09051DE8CE}" srcId="{6FE79DD6-322F-4C3A-8F96-DC19261846A5}" destId="{E29F817B-ADAA-4CEE-874C-FD19A56754F7}" srcOrd="0" destOrd="0" parTransId="{B97F9F27-E2AB-493D-A226-CCAFBB90E168}" sibTransId="{1B965FE5-9AC1-48DF-BE1C-34D1CDCB9F3D}"/>
    <dgm:cxn modelId="{1F89B285-0DBF-6144-8F56-04F4500EEB59}" type="presOf" srcId="{9F3A9C9A-5BF7-4372-8074-0661191BF28D}" destId="{62133852-AE02-A94D-984E-91D8283E632D}" srcOrd="0" destOrd="0" presId="urn:microsoft.com/office/officeart/2005/8/layout/process2"/>
    <dgm:cxn modelId="{99849297-8890-4F40-8700-3312F0B55035}" type="presOf" srcId="{6FE79DD6-322F-4C3A-8F96-DC19261846A5}" destId="{9ACCE7D8-92B5-A245-BC66-0C6F3A893713}" srcOrd="0" destOrd="0" presId="urn:microsoft.com/office/officeart/2005/8/layout/process2"/>
    <dgm:cxn modelId="{45A34D9D-0AC9-A74B-91D6-2EE191B132AF}" type="presOf" srcId="{B5C742FF-33A2-4AEC-93EA-E8AF2D2BC2A0}" destId="{0554CFC8-C247-DB47-9BDF-5F61FBED10A4}" srcOrd="0" destOrd="0" presId="urn:microsoft.com/office/officeart/2005/8/layout/process2"/>
    <dgm:cxn modelId="{03A0B1B9-494F-433B-990F-E0A033CE2FBD}" srcId="{9F3A9C9A-5BF7-4372-8074-0661191BF28D}" destId="{4A0B5997-8E95-4F40-BFAC-BD2FAD1AAD02}" srcOrd="3" destOrd="0" parTransId="{2E36CD36-AB8A-4B1C-8635-89060955AD48}" sibTransId="{91D8014C-B4D1-43C3-946E-224D60A9AADC}"/>
    <dgm:cxn modelId="{090424BF-7248-EC41-BE09-719489D9E22A}" type="presOf" srcId="{E29F817B-ADAA-4CEE-874C-FD19A56754F7}" destId="{F1185EEF-F522-4D4F-BFA2-80E7C570943B}" srcOrd="0" destOrd="0" presId="urn:microsoft.com/office/officeart/2005/8/layout/process2"/>
    <dgm:cxn modelId="{626C52C4-D811-CC46-9777-4D74ED919B2C}" type="presOf" srcId="{DEEF5519-CC96-4008-9766-5EBA95769B18}" destId="{62133852-AE02-A94D-984E-91D8283E632D}" srcOrd="0" destOrd="2" presId="urn:microsoft.com/office/officeart/2005/8/layout/process2"/>
    <dgm:cxn modelId="{4A4017C7-5237-453B-B32C-5D88D6C82624}" srcId="{9F3A9C9A-5BF7-4372-8074-0661191BF28D}" destId="{DEEF5519-CC96-4008-9766-5EBA95769B18}" srcOrd="1" destOrd="0" parTransId="{6A07D0FD-7500-4F8A-A848-984F79BDD6C6}" sibTransId="{7A53354B-DE88-4C75-905D-27A0B750DE1D}"/>
    <dgm:cxn modelId="{3957C6D8-256D-4424-B4E7-C836C2C4D42A}" srcId="{6FE79DD6-322F-4C3A-8F96-DC19261846A5}" destId="{9F3A9C9A-5BF7-4372-8074-0661191BF28D}" srcOrd="2" destOrd="0" parTransId="{6D824E4D-E4C9-41AD-B452-18BFDCB49C67}" sibTransId="{CC85C433-B395-4EC9-9062-D4D246B05DE0}"/>
    <dgm:cxn modelId="{FC98DFDA-CADB-4D48-A9D4-11BAD9ED9F1A}" type="presOf" srcId="{1B965FE5-9AC1-48DF-BE1C-34D1CDCB9F3D}" destId="{38AD44B8-32FC-EA4E-8B79-52F93009868F}" srcOrd="1" destOrd="0" presId="urn:microsoft.com/office/officeart/2005/8/layout/process2"/>
    <dgm:cxn modelId="{BBB71FDD-4341-4832-9B2A-690B1B2C837C}" srcId="{9F3A9C9A-5BF7-4372-8074-0661191BF28D}" destId="{B4574757-C6B4-4CCF-AB9D-16BA089F4CCA}" srcOrd="2" destOrd="0" parTransId="{86FCCA94-CCDF-4F88-80B4-9C6935C75AE3}" sibTransId="{42273A6C-C2BA-4CC0-8351-602207AB4ED1}"/>
    <dgm:cxn modelId="{68852CFC-5239-3B45-A8DC-CB1BA26292DD}" type="presOf" srcId="{74F8DEBE-E4F2-4D15-A5EE-F562DF6FC3C2}" destId="{62133852-AE02-A94D-984E-91D8283E632D}" srcOrd="0" destOrd="1" presId="urn:microsoft.com/office/officeart/2005/8/layout/process2"/>
    <dgm:cxn modelId="{4D32C3FC-7749-C749-A716-670FE682306A}" type="presParOf" srcId="{9ACCE7D8-92B5-A245-BC66-0C6F3A893713}" destId="{F1185EEF-F522-4D4F-BFA2-80E7C570943B}" srcOrd="0" destOrd="0" presId="urn:microsoft.com/office/officeart/2005/8/layout/process2"/>
    <dgm:cxn modelId="{7D72A7F1-AEA4-9E41-9ED7-4910C4C265D0}" type="presParOf" srcId="{9ACCE7D8-92B5-A245-BC66-0C6F3A893713}" destId="{3F9E9AA1-BC9F-DF42-B5F7-901A506956B8}" srcOrd="1" destOrd="0" presId="urn:microsoft.com/office/officeart/2005/8/layout/process2"/>
    <dgm:cxn modelId="{FD90418C-6D09-FB44-838F-53C9BF6AE5B6}" type="presParOf" srcId="{3F9E9AA1-BC9F-DF42-B5F7-901A506956B8}" destId="{38AD44B8-32FC-EA4E-8B79-52F93009868F}" srcOrd="0" destOrd="0" presId="urn:microsoft.com/office/officeart/2005/8/layout/process2"/>
    <dgm:cxn modelId="{D196723D-5A43-C44B-B9DB-524DB7352550}" type="presParOf" srcId="{9ACCE7D8-92B5-A245-BC66-0C6F3A893713}" destId="{F1D85BB2-815C-534B-9BB5-A09CB5A453D1}" srcOrd="2" destOrd="0" presId="urn:microsoft.com/office/officeart/2005/8/layout/process2"/>
    <dgm:cxn modelId="{24FFD1E7-4D57-394F-AC6A-93B1629DA2AD}" type="presParOf" srcId="{9ACCE7D8-92B5-A245-BC66-0C6F3A893713}" destId="{0554CFC8-C247-DB47-9BDF-5F61FBED10A4}" srcOrd="3" destOrd="0" presId="urn:microsoft.com/office/officeart/2005/8/layout/process2"/>
    <dgm:cxn modelId="{EE4394F4-BBEA-E64F-AA1E-F08F1E6F0990}" type="presParOf" srcId="{0554CFC8-C247-DB47-9BDF-5F61FBED10A4}" destId="{CF47517F-E807-A44D-8098-79B9DFBAF055}" srcOrd="0" destOrd="0" presId="urn:microsoft.com/office/officeart/2005/8/layout/process2"/>
    <dgm:cxn modelId="{05872A9D-E612-4F4C-89F5-1F18BE2D4EE7}" type="presParOf" srcId="{9ACCE7D8-92B5-A245-BC66-0C6F3A893713}" destId="{62133852-AE02-A94D-984E-91D8283E632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85EEF-F522-4D4F-BFA2-80E7C570943B}">
      <dsp:nvSpPr>
        <dsp:cNvPr id="0" name=""/>
        <dsp:cNvSpPr/>
      </dsp:nvSpPr>
      <dsp:spPr>
        <a:xfrm>
          <a:off x="2566448" y="0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In </a:t>
          </a:r>
          <a:r>
            <a:rPr lang="pt-PT" sz="1300" kern="1200" dirty="0" err="1"/>
            <a:t>this</a:t>
          </a:r>
          <a:r>
            <a:rPr lang="pt-PT" sz="1300" kern="1200" dirty="0"/>
            <a:t> </a:t>
          </a:r>
          <a:r>
            <a:rPr lang="pt-PT" sz="1300" kern="1200" dirty="0" err="1"/>
            <a:t>phase</a:t>
          </a:r>
          <a:r>
            <a:rPr lang="pt-PT" sz="1300" kern="1200" dirty="0"/>
            <a:t> 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implent</a:t>
          </a:r>
          <a:r>
            <a:rPr lang="pt-PT" sz="1300" kern="1200" dirty="0"/>
            <a:t> </a:t>
          </a:r>
          <a:r>
            <a:rPr lang="pt-PT" sz="1300" kern="1200" dirty="0" err="1"/>
            <a:t>the</a:t>
          </a:r>
          <a:r>
            <a:rPr lang="pt-PT" sz="1300" kern="1200" dirty="0"/>
            <a:t> </a:t>
          </a:r>
          <a:r>
            <a:rPr lang="pt-PT" sz="1300" kern="1200" dirty="0" err="1"/>
            <a:t>authentication</a:t>
          </a:r>
          <a:r>
            <a:rPr lang="pt-PT" sz="1300" kern="1200" dirty="0"/>
            <a:t> </a:t>
          </a:r>
          <a:r>
            <a:rPr lang="pt-PT" sz="1300" kern="1200" dirty="0" err="1"/>
            <a:t>system</a:t>
          </a:r>
          <a:r>
            <a:rPr lang="pt-PT" sz="1300" kern="1200" dirty="0"/>
            <a:t> for </a:t>
          </a:r>
          <a:r>
            <a:rPr lang="pt-PT" sz="1300" kern="1200" dirty="0" err="1"/>
            <a:t>the</a:t>
          </a:r>
          <a:r>
            <a:rPr lang="pt-PT" sz="1300" kern="1200" dirty="0"/>
            <a:t> Project, </a:t>
          </a:r>
          <a:r>
            <a:rPr lang="pt-PT" sz="1300" kern="1200" dirty="0" err="1"/>
            <a:t>using</a:t>
          </a:r>
          <a:r>
            <a:rPr lang="pt-PT" sz="1300" kern="1200" dirty="0"/>
            <a:t> </a:t>
          </a:r>
          <a:r>
            <a:rPr lang="pt-PT" sz="1300" kern="1200" dirty="0" err="1"/>
            <a:t>JsonWebTokens</a:t>
          </a:r>
          <a:r>
            <a:rPr lang="pt-PT" sz="1300" kern="1200" dirty="0"/>
            <a:t>.</a:t>
          </a:r>
          <a:endParaRPr lang="en-US" sz="1300" kern="1200" dirty="0"/>
        </a:p>
      </dsp:txBody>
      <dsp:txXfrm>
        <a:off x="2597846" y="31398"/>
        <a:ext cx="1866798" cy="1009200"/>
      </dsp:txXfrm>
    </dsp:sp>
    <dsp:sp modelId="{3F9E9AA1-BC9F-DF42-B5F7-901A506956B8}">
      <dsp:nvSpPr>
        <dsp:cNvPr id="0" name=""/>
        <dsp:cNvSpPr/>
      </dsp:nvSpPr>
      <dsp:spPr>
        <a:xfrm rot="5400000">
          <a:off x="3330246" y="1098796"/>
          <a:ext cx="401998" cy="482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386527" y="1138996"/>
        <a:ext cx="289438" cy="281399"/>
      </dsp:txXfrm>
    </dsp:sp>
    <dsp:sp modelId="{F1D85BB2-815C-534B-9BB5-A09CB5A453D1}">
      <dsp:nvSpPr>
        <dsp:cNvPr id="0" name=""/>
        <dsp:cNvSpPr/>
      </dsp:nvSpPr>
      <dsp:spPr>
        <a:xfrm>
          <a:off x="2566448" y="1607995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create</a:t>
          </a:r>
          <a:r>
            <a:rPr lang="pt-PT" sz="1300" kern="1200" dirty="0"/>
            <a:t> a REST API </a:t>
          </a:r>
          <a:r>
            <a:rPr lang="pt-PT" sz="1300" kern="1200" dirty="0" err="1"/>
            <a:t>using</a:t>
          </a:r>
          <a:r>
            <a:rPr lang="pt-PT" sz="1300" kern="1200" dirty="0"/>
            <a:t> </a:t>
          </a:r>
          <a:r>
            <a:rPr lang="pt-PT" sz="1300" kern="1200" dirty="0" err="1"/>
            <a:t>Node.js</a:t>
          </a:r>
          <a:r>
            <a:rPr lang="pt-PT" sz="1300" kern="1200" dirty="0"/>
            <a:t>, Express </a:t>
          </a:r>
          <a:r>
            <a:rPr lang="pt-PT" sz="1300" kern="1200" dirty="0" err="1"/>
            <a:t>and</a:t>
          </a:r>
          <a:r>
            <a:rPr lang="pt-PT" sz="1300" kern="1200" dirty="0"/>
            <a:t> </a:t>
          </a:r>
          <a:r>
            <a:rPr lang="pt-PT" sz="1300" kern="1200" dirty="0" err="1"/>
            <a:t>MySQL</a:t>
          </a:r>
          <a:r>
            <a:rPr lang="pt-PT" sz="1300" kern="1200" dirty="0"/>
            <a:t>.</a:t>
          </a:r>
          <a:endParaRPr lang="en-US" sz="1300" kern="1200" dirty="0"/>
        </a:p>
      </dsp:txBody>
      <dsp:txXfrm>
        <a:off x="2597846" y="1639393"/>
        <a:ext cx="1866798" cy="1009200"/>
      </dsp:txXfrm>
    </dsp:sp>
    <dsp:sp modelId="{0554CFC8-C247-DB47-9BDF-5F61FBED10A4}">
      <dsp:nvSpPr>
        <dsp:cNvPr id="0" name=""/>
        <dsp:cNvSpPr/>
      </dsp:nvSpPr>
      <dsp:spPr>
        <a:xfrm rot="5400000">
          <a:off x="3330246" y="2706791"/>
          <a:ext cx="401998" cy="482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386527" y="2746991"/>
        <a:ext cx="289438" cy="281399"/>
      </dsp:txXfrm>
    </dsp:sp>
    <dsp:sp modelId="{62133852-AE02-A94D-984E-91D8283E632D}">
      <dsp:nvSpPr>
        <dsp:cNvPr id="0" name=""/>
        <dsp:cNvSpPr/>
      </dsp:nvSpPr>
      <dsp:spPr>
        <a:xfrm>
          <a:off x="2566448" y="3215990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also</a:t>
          </a:r>
          <a:r>
            <a:rPr lang="pt-PT" sz="1300" kern="1200" dirty="0"/>
            <a:t> use: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CORS Body-Parser,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Sequelize,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JsonWebToken,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Bcryptjs.</a:t>
          </a:r>
          <a:endParaRPr lang="en-US" sz="1000" kern="1200"/>
        </a:p>
      </dsp:txBody>
      <dsp:txXfrm>
        <a:off x="2597846" y="3247388"/>
        <a:ext cx="1866798" cy="100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18/01/21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18/01/21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9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705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104873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1423340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79804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809743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5420698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33225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3987392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40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4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9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32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9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91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76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17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2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05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05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9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54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20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9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97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82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40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7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40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3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9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7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92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6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55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31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4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27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90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13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94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18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35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53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50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44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60157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187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53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90121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20358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9486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08877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9961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338724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36143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21394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116397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32123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1922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6573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8001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07645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67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967316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71174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851819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06361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608456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535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88517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460542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573208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396404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554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269940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136347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61522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05906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36278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2612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431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995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62149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64887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143354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86605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850464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993951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0273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3122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857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060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67648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6767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47367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568585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610401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66876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91860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7390813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545658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525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1/18/21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2.png"/><Relationship Id="rId7" Type="http://schemas.openxmlformats.org/officeDocument/2006/relationships/image" Target="../media/image12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iztools.com.br/post/tutorial-de-crud-com-node-js-sequelize-e-mysql/" TargetMode="External"/><Relationship Id="rId13" Type="http://schemas.openxmlformats.org/officeDocument/2006/relationships/hyperlink" Target="https://bezkoder.com/node-js-jwt-authentication-mysql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eveloper.mozilla.org/pt-PT/docs/Web/HTTP/CORS" TargetMode="External"/><Relationship Id="rId12" Type="http://schemas.openxmlformats.org/officeDocument/2006/relationships/hyperlink" Target="http://expressjs.com/en/resources/middleware/body-parser.html" TargetMode="External"/><Relationship Id="rId1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107.xml"/><Relationship Id="rId16" Type="http://schemas.openxmlformats.org/officeDocument/2006/relationships/hyperlink" Target="https://github.com/dcodeIO/bcrypt.js#usage---async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plware.sapo.pt/tutoriais/node-js-aprenda-criar-um-servidor-web-menos-1-minuto/" TargetMode="External"/><Relationship Id="rId11" Type="http://schemas.openxmlformats.org/officeDocument/2006/relationships/hyperlink" Target="https://searchoracle.techtarget.com/definition/MySQL" TargetMode="External"/><Relationship Id="rId5" Type="http://schemas.openxmlformats.org/officeDocument/2006/relationships/image" Target="../media/image1.jpeg"/><Relationship Id="rId15" Type="http://schemas.openxmlformats.org/officeDocument/2006/relationships/hyperlink" Target="https://jwt.io/" TargetMode="External"/><Relationship Id="rId10" Type="http://schemas.openxmlformats.org/officeDocument/2006/relationships/hyperlink" Target="https://expressjs.com/" TargetMode="External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hyperlink" Target="https://www.tutorialspoint.com/expressjs/expressjs_overview.htm" TargetMode="External"/><Relationship Id="rId14" Type="http://schemas.openxmlformats.org/officeDocument/2006/relationships/hyperlink" Target="https://sequelize.org/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1.jpeg"/><Relationship Id="rId10" Type="http://schemas.openxmlformats.org/officeDocument/2006/relationships/image" Target="../media/image73.png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image" Target="../media/image7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656806" y="1579482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867400" y="3962400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 dirty="0">
                <a:latin typeface="Arial"/>
                <a:cs typeface="Arial"/>
              </a:rPr>
              <a:t> Coordinator</a:t>
            </a:r>
            <a:r>
              <a:rPr lang="en-US" sz="1200" b="1" dirty="0"/>
              <a:t>: Prof. Doctor </a:t>
            </a:r>
            <a:r>
              <a:rPr lang="en-US" sz="1200" b="1" dirty="0">
                <a:highlight>
                  <a:srgbClr val="FFFF00"/>
                </a:highlight>
              </a:rPr>
              <a:t>Jorge Ribeiro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Instituto </a:t>
            </a:r>
            <a:r>
              <a:rPr lang="en-US" sz="1100" dirty="0" err="1">
                <a:solidFill>
                  <a:schemeClr val="tx2"/>
                </a:solidFill>
              </a:rPr>
              <a:t>Politécnico</a:t>
            </a:r>
            <a:r>
              <a:rPr lang="en-US" sz="1100" dirty="0">
                <a:solidFill>
                  <a:schemeClr val="tx2"/>
                </a:solidFill>
              </a:rPr>
              <a:t> de Viana do Castelo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Escola Superior de </a:t>
            </a:r>
            <a:r>
              <a:rPr lang="en-US" sz="1100" dirty="0" err="1">
                <a:solidFill>
                  <a:schemeClr val="tx2"/>
                </a:solidFill>
              </a:rPr>
              <a:t>Tecnologia</a:t>
            </a:r>
            <a:r>
              <a:rPr lang="en-US" sz="1100" dirty="0">
                <a:solidFill>
                  <a:schemeClr val="tx2"/>
                </a:solidFill>
              </a:rPr>
              <a:t> e </a:t>
            </a:r>
            <a:r>
              <a:rPr lang="en-US" sz="1100" dirty="0" err="1">
                <a:solidFill>
                  <a:schemeClr val="tx2"/>
                </a:solidFill>
              </a:rPr>
              <a:t>Gestão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-63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1295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/>
              <a:t>Graduation IN Informatics engineering</a:t>
            </a:r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66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 dirty="0">
              <a:solidFill>
                <a:schemeClr val="tx2"/>
              </a:solidFill>
            </a:endParaRPr>
          </a:p>
          <a:p>
            <a:pPr algn="just"/>
            <a:r>
              <a:rPr lang="en-US" sz="2000" b="1" dirty="0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 dirty="0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 dirty="0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 dirty="0">
              <a:solidFill>
                <a:schemeClr val="tx2"/>
              </a:solidFill>
            </a:endParaRP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267200" y="2126107"/>
            <a:ext cx="453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dirty="0" err="1"/>
              <a:t>Backend</a:t>
            </a:r>
            <a:r>
              <a:rPr lang="pt-PT" dirty="0"/>
              <a:t> </a:t>
            </a:r>
            <a:r>
              <a:rPr lang="pt-PT" dirty="0" err="1"/>
              <a:t>Node.js</a:t>
            </a:r>
            <a:r>
              <a:rPr lang="pt-PT" dirty="0"/>
              <a:t>, Express, </a:t>
            </a:r>
            <a:r>
              <a:rPr lang="pt-PT" dirty="0" err="1"/>
              <a:t>MySQL</a:t>
            </a:r>
            <a:r>
              <a:rPr lang="pt-PT" dirty="0"/>
              <a:t>, Angular</a:t>
            </a:r>
            <a:endParaRPr lang="en-US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038600"/>
            <a:ext cx="4191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/>
              <a:t>Luís Alonso 17506</a:t>
            </a: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Rectângulo 14"/>
          <p:cNvSpPr/>
          <p:nvPr/>
        </p:nvSpPr>
        <p:spPr>
          <a:xfrm>
            <a:off x="1828800" y="5486400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School Year: 2020/2021</a:t>
            </a:r>
            <a:endParaRPr lang="en-US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7" y="851204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2.7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CEA2E5-4A25-6944-8B68-78C0664E4020}"/>
              </a:ext>
            </a:extLst>
          </p:cNvPr>
          <p:cNvSpPr txBox="1"/>
          <p:nvPr/>
        </p:nvSpPr>
        <p:spPr>
          <a:xfrm>
            <a:off x="472281" y="40678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JSON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(JWT)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open standard (RFC 7519)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defines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self-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contained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securely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transmitting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as a JSON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verified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trusted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JWTs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HMAC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RSA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ECDSA.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: “Eindhoven”.</a:t>
            </a:r>
          </a:p>
          <a:p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44C1FB-7B98-F34B-BC98-656EFE9CA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037" y="1242845"/>
            <a:ext cx="3923925" cy="197182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8DDAF8-E293-1746-BACB-CFC61D9E6AE5}"/>
              </a:ext>
            </a:extLst>
          </p:cNvPr>
          <p:cNvSpPr txBox="1"/>
          <p:nvPr/>
        </p:nvSpPr>
        <p:spPr>
          <a:xfrm>
            <a:off x="3245642" y="3283829"/>
            <a:ext cx="265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/>
              <a:t>JsonWebToken</a:t>
            </a:r>
            <a:endParaRPr lang="pt-PT" sz="3200" dirty="0"/>
          </a:p>
        </p:txBody>
      </p:sp>
      <p:sp>
        <p:nvSpPr>
          <p:cNvPr id="23" name="Rectângulo 10">
            <a:extLst>
              <a:ext uri="{FF2B5EF4-FFF2-40B4-BE49-F238E27FC236}">
                <a16:creationId xmlns:a16="http://schemas.microsoft.com/office/drawing/2014/main" id="{78F278A5-767B-C142-84EF-965DC54F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541055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AC1493C-CE34-2848-AF69-C470AE9A9F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75" y="1427066"/>
            <a:ext cx="4650377" cy="380287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9EE3665-9161-EA4E-AE2E-23844733F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9783" y="1760700"/>
            <a:ext cx="4533777" cy="40385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C85767F-AF0A-A941-9D2F-C62D62A8D5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76218" y="3328506"/>
            <a:ext cx="3939207" cy="284612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AB81BB-9187-DB42-BDBE-B249C54DD623}"/>
              </a:ext>
            </a:extLst>
          </p:cNvPr>
          <p:cNvSpPr txBox="1"/>
          <p:nvPr/>
        </p:nvSpPr>
        <p:spPr>
          <a:xfrm>
            <a:off x="3268481" y="1053933"/>
            <a:ext cx="2809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Diagram.component.spec.ts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708220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CAB81BB-9187-DB42-BDBE-B249C54DD623}"/>
              </a:ext>
            </a:extLst>
          </p:cNvPr>
          <p:cNvSpPr txBox="1"/>
          <p:nvPr/>
        </p:nvSpPr>
        <p:spPr>
          <a:xfrm>
            <a:off x="4247295" y="1160508"/>
            <a:ext cx="64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RX.ts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7B18172-336F-A54D-A51C-DE0BF85B8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3471" y="1824344"/>
            <a:ext cx="5617058" cy="4379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4291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8F203EE-1EC1-604C-BF19-3CC4DBDA3F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4" y="2209800"/>
            <a:ext cx="4572000" cy="32056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B7A08AE8-F13A-3D45-AA6A-7593738550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4170" y="2209800"/>
            <a:ext cx="3734744" cy="320565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81A246B-7B86-A846-A134-05A32564F729}"/>
              </a:ext>
            </a:extLst>
          </p:cNvPr>
          <p:cNvSpPr txBox="1"/>
          <p:nvPr/>
        </p:nvSpPr>
        <p:spPr>
          <a:xfrm>
            <a:off x="3879150" y="1511081"/>
            <a:ext cx="13857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Package.json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17385780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9. GitHub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Repository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BB630E-2112-EC44-9F77-1D12C6D47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570376"/>
            <a:ext cx="7543800" cy="42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072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9. GitHub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Repository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80195FC-B7BA-E84F-882F-2A6ADCEADC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25" y="1679204"/>
            <a:ext cx="7467600" cy="416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9077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9. GitHub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Repository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Graph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C13430-EC3B-754C-933A-D8E8EF8E5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1925281"/>
            <a:ext cx="7467600" cy="380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2802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9. GitHub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Repository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Graph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ACCCA33-70DF-FD4A-90ED-B8EF73A7BD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585" y="1649656"/>
            <a:ext cx="8028829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6561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10-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What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to do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next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?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03E55F9B-0974-9A4A-90D7-525B654FFB3E}"/>
              </a:ext>
            </a:extLst>
          </p:cNvPr>
          <p:cNvSpPr txBox="1"/>
          <p:nvPr/>
        </p:nvSpPr>
        <p:spPr>
          <a:xfrm>
            <a:off x="1333500" y="1958750"/>
            <a:ext cx="64770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In </a:t>
            </a:r>
            <a:r>
              <a:rPr lang="pt-PT" dirty="0" err="1"/>
              <a:t>this</a:t>
            </a:r>
            <a:r>
              <a:rPr lang="pt-PT" dirty="0"/>
              <a:t> PowerPoint i </a:t>
            </a:r>
            <a:r>
              <a:rPr lang="pt-PT" dirty="0" err="1"/>
              <a:t>have</a:t>
            </a:r>
            <a:r>
              <a:rPr lang="pt-PT" dirty="0"/>
              <a:t> 2 </a:t>
            </a:r>
            <a:r>
              <a:rPr lang="pt-PT" dirty="0" err="1"/>
              <a:t>Versions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Project.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V1 i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basic </a:t>
            </a:r>
            <a:r>
              <a:rPr lang="pt-PT" dirty="0" err="1"/>
              <a:t>implementation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stack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due</a:t>
            </a:r>
            <a:r>
              <a:rPr lang="pt-PT" dirty="0"/>
              <a:t> to some </a:t>
            </a:r>
            <a:r>
              <a:rPr lang="pt-PT" dirty="0" err="1"/>
              <a:t>problems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Email/JWT </a:t>
            </a:r>
            <a:r>
              <a:rPr lang="pt-PT" dirty="0" err="1"/>
              <a:t>part</a:t>
            </a:r>
            <a:r>
              <a:rPr lang="pt-PT" dirty="0"/>
              <a:t> i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decided</a:t>
            </a:r>
            <a:r>
              <a:rPr lang="pt-PT" dirty="0"/>
              <a:t> to continue in </a:t>
            </a:r>
            <a:r>
              <a:rPr lang="pt-PT" dirty="0" err="1"/>
              <a:t>another</a:t>
            </a:r>
            <a:r>
              <a:rPr lang="pt-PT" dirty="0"/>
              <a:t> </a:t>
            </a:r>
            <a:r>
              <a:rPr lang="pt-PT" dirty="0" err="1"/>
              <a:t>direction</a:t>
            </a:r>
            <a:r>
              <a:rPr lang="pt-PT" dirty="0"/>
              <a:t>, </a:t>
            </a:r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V2. </a:t>
            </a:r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second</a:t>
            </a:r>
            <a:r>
              <a:rPr lang="pt-PT" dirty="0"/>
              <a:t>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most</a:t>
            </a:r>
            <a:r>
              <a:rPr lang="pt-PT" dirty="0"/>
              <a:t> complete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functional</a:t>
            </a:r>
            <a:r>
              <a:rPr lang="pt-PT" dirty="0"/>
              <a:t> </a:t>
            </a:r>
            <a:r>
              <a:rPr lang="pt-PT" dirty="0" err="1"/>
              <a:t>one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i </a:t>
            </a:r>
            <a:r>
              <a:rPr lang="pt-PT" dirty="0" err="1"/>
              <a:t>decided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to delete </a:t>
            </a:r>
            <a:r>
              <a:rPr lang="pt-PT" dirty="0" err="1"/>
              <a:t>the</a:t>
            </a:r>
            <a:r>
              <a:rPr lang="pt-PT" dirty="0"/>
              <a:t> V1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repository</a:t>
            </a:r>
            <a:r>
              <a:rPr lang="pt-PT" dirty="0"/>
              <a:t> </a:t>
            </a:r>
            <a:r>
              <a:rPr lang="pt-PT" dirty="0" err="1"/>
              <a:t>allowing</a:t>
            </a:r>
            <a:r>
              <a:rPr lang="pt-PT" dirty="0"/>
              <a:t> me to show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evolution</a:t>
            </a:r>
            <a:r>
              <a:rPr lang="pt-PT" dirty="0"/>
              <a:t> step </a:t>
            </a:r>
            <a:r>
              <a:rPr lang="pt-PT" dirty="0" err="1"/>
              <a:t>by</a:t>
            </a:r>
            <a:r>
              <a:rPr lang="pt-PT" dirty="0"/>
              <a:t> step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what</a:t>
            </a:r>
            <a:r>
              <a:rPr lang="pt-PT" dirty="0"/>
              <a:t> i </a:t>
            </a:r>
            <a:r>
              <a:rPr lang="pt-PT" dirty="0" err="1"/>
              <a:t>have</a:t>
            </a:r>
            <a:r>
              <a:rPr lang="pt-PT" dirty="0"/>
              <a:t> </a:t>
            </a:r>
            <a:r>
              <a:rPr lang="pt-PT" dirty="0" err="1"/>
              <a:t>done</a:t>
            </a:r>
            <a:r>
              <a:rPr lang="pt-PT" dirty="0"/>
              <a:t>.</a:t>
            </a:r>
            <a:br>
              <a:rPr lang="pt-PT" dirty="0"/>
            </a:br>
            <a:r>
              <a:rPr lang="pt-PT" dirty="0"/>
              <a:t>To complete </a:t>
            </a:r>
            <a:r>
              <a:rPr lang="pt-PT" dirty="0" err="1"/>
              <a:t>this</a:t>
            </a:r>
            <a:r>
              <a:rPr lang="pt-PT" dirty="0"/>
              <a:t> Project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still</a:t>
            </a:r>
            <a:r>
              <a:rPr lang="pt-PT" dirty="0"/>
              <a:t> </a:t>
            </a:r>
            <a:r>
              <a:rPr lang="pt-PT" dirty="0" err="1"/>
              <a:t>needed</a:t>
            </a:r>
            <a:r>
              <a:rPr lang="pt-PT" dirty="0"/>
              <a:t> to </a:t>
            </a:r>
            <a:r>
              <a:rPr lang="pt-PT" dirty="0" err="1"/>
              <a:t>implement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Category</a:t>
            </a:r>
            <a:r>
              <a:rPr lang="pt-PT" dirty="0"/>
              <a:t> </a:t>
            </a:r>
            <a:r>
              <a:rPr lang="pt-PT" dirty="0" err="1"/>
              <a:t>Part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ECM </a:t>
            </a:r>
            <a:r>
              <a:rPr lang="pt-PT" dirty="0" err="1"/>
              <a:t>on</a:t>
            </a:r>
            <a:r>
              <a:rPr lang="pt-PT" dirty="0"/>
              <a:t> Angular,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API </a:t>
            </a:r>
            <a:r>
              <a:rPr lang="pt-PT" dirty="0" err="1"/>
              <a:t>part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same</a:t>
            </a:r>
            <a:r>
              <a:rPr lang="pt-PT" dirty="0"/>
              <a:t> </a:t>
            </a:r>
            <a:r>
              <a:rPr lang="pt-PT" dirty="0" err="1"/>
              <a:t>requirement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Node. </a:t>
            </a:r>
          </a:p>
        </p:txBody>
      </p:sp>
    </p:spTree>
    <p:extLst>
      <p:ext uri="{BB962C8B-B14F-4D97-AF65-F5344CB8AC3E}">
        <p14:creationId xmlns:p14="http://schemas.microsoft.com/office/powerpoint/2010/main" val="4240729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11. Bibliography and Web References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9" name="Rectângulo 10"/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35543B-43AF-7B48-91A2-3FE736CB9F4E}"/>
              </a:ext>
            </a:extLst>
          </p:cNvPr>
          <p:cNvSpPr txBox="1"/>
          <p:nvPr/>
        </p:nvSpPr>
        <p:spPr>
          <a:xfrm>
            <a:off x="306388" y="1659614"/>
            <a:ext cx="8572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6"/>
              </a:rPr>
              <a:t>https://pplware.sapo.pt/tutoriais/node-js-aprenda-criar-um-servidor-web-menos-1-minuto/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7"/>
              </a:rPr>
              <a:t>https://developer.mozilla.org/pt-PT/docs/Web/HTTP/CORS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8"/>
              </a:rPr>
              <a:t>https://www.luiztools.com.br/post/tutorial-de-crud-com-node-js-sequelize-e-mysql/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9"/>
              </a:rPr>
              <a:t>https://www.tutorialspoint.com/expressjs/expressjs_overview.htm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0"/>
              </a:rPr>
              <a:t>https://expressjs.com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1"/>
              </a:rPr>
              <a:t>https://searchoracle.techtarget.com/definition/MySQL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2"/>
              </a:rPr>
              <a:t>http://expressjs.com/en/resources/middleware/body-parser.html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3"/>
              </a:rPr>
              <a:t>https://bezkoder.com/node-js-jwt-authentication-mysql/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4"/>
              </a:rPr>
              <a:t>https://sequelize.org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5"/>
              </a:rPr>
              <a:t>https://jwt.io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6"/>
              </a:rPr>
              <a:t>https://github.com/dcodeIO/bcrypt.js#usage---async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7"/>
              </a:rPr>
              <a:t>https://nodejs.org/en/</a:t>
            </a:r>
            <a:r>
              <a:rPr lang="pt-PT" dirty="0"/>
              <a:t>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44881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162300" y="1666081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867400" y="3962400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 dirty="0">
                <a:latin typeface="Arial"/>
                <a:cs typeface="Arial"/>
              </a:rPr>
              <a:t> Coordinator</a:t>
            </a:r>
            <a:r>
              <a:rPr lang="en-US" sz="1200" b="1" dirty="0"/>
              <a:t>: Prof. Doctor </a:t>
            </a:r>
            <a:r>
              <a:rPr lang="en-US" sz="1200" b="1" dirty="0">
                <a:highlight>
                  <a:srgbClr val="FFFF00"/>
                </a:highlight>
              </a:rPr>
              <a:t>Jorge Ribeiro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Instituto </a:t>
            </a:r>
            <a:r>
              <a:rPr lang="en-US" sz="1100" dirty="0" err="1">
                <a:solidFill>
                  <a:schemeClr val="tx2"/>
                </a:solidFill>
              </a:rPr>
              <a:t>Politécnico</a:t>
            </a:r>
            <a:r>
              <a:rPr lang="en-US" sz="1100" dirty="0">
                <a:solidFill>
                  <a:schemeClr val="tx2"/>
                </a:solidFill>
              </a:rPr>
              <a:t> de Viana do Castelo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Escola Superior de </a:t>
            </a:r>
            <a:r>
              <a:rPr lang="en-US" sz="1100" dirty="0" err="1">
                <a:solidFill>
                  <a:schemeClr val="tx2"/>
                </a:solidFill>
              </a:rPr>
              <a:t>Tecnologia</a:t>
            </a:r>
            <a:r>
              <a:rPr lang="en-US" sz="1100" dirty="0">
                <a:solidFill>
                  <a:schemeClr val="tx2"/>
                </a:solidFill>
              </a:rPr>
              <a:t> e </a:t>
            </a:r>
            <a:r>
              <a:rPr lang="en-US" sz="1100" dirty="0" err="1">
                <a:solidFill>
                  <a:schemeClr val="tx2"/>
                </a:solidFill>
              </a:rPr>
              <a:t>Gestão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-63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1295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/>
              <a:t>Graduation IN Informatics engineering</a:t>
            </a:r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66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 dirty="0">
              <a:solidFill>
                <a:schemeClr val="tx2"/>
              </a:solidFill>
            </a:endParaRPr>
          </a:p>
          <a:p>
            <a:pPr algn="just"/>
            <a:r>
              <a:rPr lang="en-US" sz="2000" b="1" dirty="0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 dirty="0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 dirty="0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 dirty="0">
              <a:solidFill>
                <a:schemeClr val="tx2"/>
              </a:solidFill>
            </a:endParaRP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114800" y="2215633"/>
            <a:ext cx="453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dirty="0" err="1"/>
              <a:t>Backend</a:t>
            </a:r>
            <a:r>
              <a:rPr lang="pt-PT" dirty="0"/>
              <a:t> </a:t>
            </a:r>
            <a:r>
              <a:rPr lang="pt-PT" dirty="0" err="1"/>
              <a:t>Node.js</a:t>
            </a:r>
            <a:r>
              <a:rPr lang="pt-PT" dirty="0"/>
              <a:t>, Express, </a:t>
            </a:r>
            <a:r>
              <a:rPr lang="pt-PT" dirty="0" err="1"/>
              <a:t>MySQL</a:t>
            </a:r>
            <a:endParaRPr lang="en-US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038600"/>
            <a:ext cx="4191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/>
              <a:t>Luís Alonso 17506</a:t>
            </a: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Rectângulo 14"/>
          <p:cNvSpPr/>
          <p:nvPr/>
        </p:nvSpPr>
        <p:spPr>
          <a:xfrm>
            <a:off x="1828800" y="5486400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School Year: 2020/2021</a:t>
            </a:r>
            <a:endParaRPr lang="en-US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7" y="851204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09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2.8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70EB57-7170-BE4A-B333-4C24CB77E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499" y="2014538"/>
            <a:ext cx="1905000" cy="6858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F1B029A-5420-F54A-9D60-A9964694DC9F}"/>
              </a:ext>
            </a:extLst>
          </p:cNvPr>
          <p:cNvSpPr txBox="1"/>
          <p:nvPr/>
        </p:nvSpPr>
        <p:spPr>
          <a:xfrm>
            <a:off x="1000317" y="3865961"/>
            <a:ext cx="7143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BCrypt.js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module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encrypt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credentials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’ passwords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original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a password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as a password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Rectângulo 10">
            <a:extLst>
              <a:ext uri="{FF2B5EF4-FFF2-40B4-BE49-F238E27FC236}">
                <a16:creationId xmlns:a16="http://schemas.microsoft.com/office/drawing/2014/main" id="{2D6725DB-2314-6D40-9ED1-720407DFE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16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P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pt-P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pt-PT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98765FA-36CB-5943-9C24-EAA8CD65F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01" y="1299719"/>
            <a:ext cx="4756998" cy="4782437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928879E0-BB1D-0E4D-BC14-935402EE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526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3.2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Login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JWT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B56772-BE38-444F-8325-1A67CB10E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1175286"/>
            <a:ext cx="6711950" cy="5025587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1E43DD5F-C7C2-684E-B5D6-A2FBBDD77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41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3.3 API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EndPoints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7D33A38-866E-1C47-9862-19E183255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88" y="1933195"/>
            <a:ext cx="7041624" cy="2991609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B25C122E-F484-4C49-9E13-0D8F0C5E2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2375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3.4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Tables created in the </a:t>
            </a:r>
            <a:r>
              <a:rPr lang="en-US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DataBase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v1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8ECA06-249B-6548-AF40-D01DC7493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39630"/>
            <a:ext cx="4559300" cy="34156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7DE757-A8B0-5945-A21D-0AF5C582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202" y="2209580"/>
            <a:ext cx="5291251" cy="3917949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4348E66E-EE29-FD46-BD47-4752452D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716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3.4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Tables created in the </a:t>
            </a:r>
            <a:r>
              <a:rPr lang="en-US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DataBase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v1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769D4E-A81F-704F-B8F1-C4817B0C2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" y="1102465"/>
            <a:ext cx="4775199" cy="34285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EBE25F-59C2-1244-AC60-7E6FA905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1862856"/>
            <a:ext cx="4047547" cy="423863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33B81964-BE9D-334D-959F-4675C661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960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1150" y="444500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C92BEF30-7F5C-B648-A186-6098839E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12901"/>
            <a:ext cx="7239000" cy="43307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820A31-EABC-DD4D-BC83-2206C83363B3}"/>
              </a:ext>
            </a:extLst>
          </p:cNvPr>
          <p:cNvSpPr txBox="1"/>
          <p:nvPr/>
        </p:nvSpPr>
        <p:spPr>
          <a:xfrm>
            <a:off x="457200" y="1128923"/>
            <a:ext cx="27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Angular / Node </a:t>
            </a:r>
            <a:r>
              <a:rPr lang="pt-PT" dirty="0" err="1"/>
              <a:t>Installation</a:t>
            </a:r>
            <a:endParaRPr lang="pt-PT" dirty="0"/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632BB8C2-0BFA-3649-A88D-9FAED6A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820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EC86A6A-B282-2640-86DA-F5A99988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56" y="1447800"/>
            <a:ext cx="4394088" cy="48482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B88831-36E2-7247-ACA7-545F5391FEC0}"/>
              </a:ext>
            </a:extLst>
          </p:cNvPr>
          <p:cNvSpPr txBox="1"/>
          <p:nvPr/>
        </p:nvSpPr>
        <p:spPr>
          <a:xfrm>
            <a:off x="1563804" y="1091461"/>
            <a:ext cx="591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 </a:t>
            </a:r>
            <a:r>
              <a:rPr lang="pt-PT" dirty="0" err="1"/>
              <a:t>called</a:t>
            </a:r>
            <a:r>
              <a:rPr lang="pt-PT" dirty="0"/>
              <a:t> “Eindhoven </a:t>
            </a:r>
            <a:r>
              <a:rPr lang="pt-PT" dirty="0" err="1"/>
              <a:t>Classification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”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841102DD-C3B8-6549-B142-F4807C096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334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E0E4ECD-9F26-664F-8639-F0A88ED0D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25" y="1436171"/>
            <a:ext cx="8229600" cy="4509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1358025-2DB4-A049-AB8C-FA16D1274AFD}"/>
              </a:ext>
            </a:extLst>
          </p:cNvPr>
          <p:cNvSpPr txBox="1"/>
          <p:nvPr/>
        </p:nvSpPr>
        <p:spPr>
          <a:xfrm>
            <a:off x="2812191" y="1053469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Installation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necessary</a:t>
            </a:r>
            <a:r>
              <a:rPr lang="pt-PT" dirty="0"/>
              <a:t> modules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138316D6-916F-3145-98BC-1CED9D310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44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Summary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F7FEE126-DCB1-FA4B-ADCA-35D37F743B3B}"/>
              </a:ext>
            </a:extLst>
          </p:cNvPr>
          <p:cNvSpPr txBox="1">
            <a:spLocks/>
          </p:cNvSpPr>
          <p:nvPr/>
        </p:nvSpPr>
        <p:spPr>
          <a:xfrm>
            <a:off x="558425" y="1167764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Introduction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Objectives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Technologies, Tools, Frameworks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2.1 Node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2.2 Express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2.3 MySQL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2.4 CORS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2.5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BodyParser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2.6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Sequelize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2.7 JWT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2.8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Bcryptjs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Diagrams V1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3.1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3.2 </a:t>
            </a:r>
            <a:r>
              <a:rPr lang="pt-PT" dirty="0" err="1"/>
              <a:t>Flow</a:t>
            </a:r>
            <a:r>
              <a:rPr lang="pt-PT" dirty="0"/>
              <a:t> for </a:t>
            </a:r>
            <a:r>
              <a:rPr lang="pt-PT" dirty="0" err="1"/>
              <a:t>Signup</a:t>
            </a:r>
            <a:r>
              <a:rPr lang="pt-PT" dirty="0"/>
              <a:t> &amp; Login </a:t>
            </a:r>
            <a:r>
              <a:rPr lang="pt-PT" dirty="0" err="1"/>
              <a:t>with</a:t>
            </a:r>
            <a:r>
              <a:rPr lang="pt-PT" dirty="0"/>
              <a:t> JWT </a:t>
            </a:r>
            <a:r>
              <a:rPr lang="pt-PT" dirty="0" err="1"/>
              <a:t>Authentication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3.3 API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EndPoint’s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3.4 Tables created in the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DataBase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Node Implementation V1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Postman Testing V1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AngularImplementation</a:t>
            </a:r>
            <a:r>
              <a:rPr lang="en-US" dirty="0">
                <a:latin typeface="Arial" pitchFamily="34" charset="0"/>
                <a:cs typeface="Arial" pitchFamily="34" charset="0"/>
              </a:rPr>
              <a:t> V1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Implementation V2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	7.1 Use Case Diagram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	7.2 EER Model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	7.3 Implementation of Node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Implementation of Angular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GitHub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10. Conclusion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11. Bibliography and Web References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ângulo 10">
            <a:extLst>
              <a:ext uri="{FF2B5EF4-FFF2-40B4-BE49-F238E27FC236}">
                <a16:creationId xmlns:a16="http://schemas.microsoft.com/office/drawing/2014/main" id="{211CE7E2-1F44-5349-A6CE-D72AB8AB4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226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352EA51-62B5-0845-B7E6-23D4D18A3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12901"/>
            <a:ext cx="5474568" cy="41045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3785A6-636A-C54B-9051-57B7F700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442" y="5167886"/>
            <a:ext cx="5097162" cy="8864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60A63AB-7A54-4043-933C-30EE6CA96126}"/>
              </a:ext>
            </a:extLst>
          </p:cNvPr>
          <p:cNvSpPr txBox="1"/>
          <p:nvPr/>
        </p:nvSpPr>
        <p:spPr>
          <a:xfrm>
            <a:off x="2903978" y="110450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Setup </a:t>
            </a:r>
            <a:r>
              <a:rPr lang="pt-PT" dirty="0" err="1"/>
              <a:t>of</a:t>
            </a:r>
            <a:r>
              <a:rPr lang="pt-PT" dirty="0"/>
              <a:t> Express.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0AF2A396-E029-0146-A03B-FB2124B9E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8241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4FB83F5-9CEA-7E4D-AC53-6FCCE7D7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19" y="1809127"/>
            <a:ext cx="3552325" cy="36353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6FF1D83-1F6B-344D-A6B4-C9A88EE2C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638" y="1667612"/>
            <a:ext cx="3088112" cy="25607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56578A-F521-414D-89DA-1FA9144B3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018" y="3524619"/>
            <a:ext cx="3468407" cy="27431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F5EFF34-76BF-314F-BE85-FA39BDEE0FE0}"/>
              </a:ext>
            </a:extLst>
          </p:cNvPr>
          <p:cNvSpPr txBox="1"/>
          <p:nvPr/>
        </p:nvSpPr>
        <p:spPr>
          <a:xfrm>
            <a:off x="2654840" y="1042857"/>
            <a:ext cx="338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Configuring</a:t>
            </a:r>
            <a:r>
              <a:rPr lang="pt-PT" dirty="0"/>
              <a:t>  </a:t>
            </a:r>
            <a:r>
              <a:rPr lang="pt-PT" dirty="0" err="1"/>
              <a:t>MySQL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Sequelize</a:t>
            </a:r>
            <a:endParaRPr lang="pt-PT" dirty="0"/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0342A885-E8E6-9D43-9A94-5ED4F9D40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018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9981F1-3731-6E4D-A237-5EA6173AA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925" y="1372960"/>
            <a:ext cx="7086600" cy="46302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53DFE9-F026-DB4E-AEE4-4E1C6AE3C5F5}"/>
              </a:ext>
            </a:extLst>
          </p:cNvPr>
          <p:cNvSpPr txBox="1"/>
          <p:nvPr/>
        </p:nvSpPr>
        <p:spPr>
          <a:xfrm>
            <a:off x="2943520" y="1003627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Sync</a:t>
            </a:r>
            <a:r>
              <a:rPr lang="pt-PT" dirty="0"/>
              <a:t>() </a:t>
            </a:r>
            <a:r>
              <a:rPr lang="pt-PT" dirty="0" err="1"/>
              <a:t>Sequelize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Index.js</a:t>
            </a:r>
            <a:endParaRPr lang="pt-PT" dirty="0"/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DB296EE2-8A64-044E-B488-AB2454A13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435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1B3C1F-27BB-A144-90D1-3BFD4DE3C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054" y="2479560"/>
            <a:ext cx="3940175" cy="1898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1F9D8C7-67C6-B542-81FF-9890BA2B8FFD}"/>
              </a:ext>
            </a:extLst>
          </p:cNvPr>
          <p:cNvSpPr txBox="1"/>
          <p:nvPr/>
        </p:nvSpPr>
        <p:spPr>
          <a:xfrm>
            <a:off x="1405784" y="1491511"/>
            <a:ext cx="691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secret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:  </a:t>
            </a:r>
            <a:r>
              <a:rPr lang="pt-PT" dirty="0" err="1"/>
              <a:t>verify</a:t>
            </a:r>
            <a:r>
              <a:rPr lang="pt-PT" dirty="0"/>
              <a:t>() / </a:t>
            </a:r>
            <a:r>
              <a:rPr lang="pt-PT" dirty="0" err="1"/>
              <a:t>sign</a:t>
            </a:r>
            <a:r>
              <a:rPr lang="pt-PT" dirty="0"/>
              <a:t>()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JsonWebToken</a:t>
            </a:r>
            <a:r>
              <a:rPr lang="pt-PT" dirty="0"/>
              <a:t>.</a:t>
            </a:r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secret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, as </a:t>
            </a:r>
            <a:r>
              <a:rPr lang="pt-PT" dirty="0" err="1"/>
              <a:t>previously</a:t>
            </a:r>
            <a:r>
              <a:rPr lang="pt-PT" dirty="0"/>
              <a:t> </a:t>
            </a:r>
            <a:r>
              <a:rPr lang="pt-PT" dirty="0" err="1"/>
              <a:t>stated</a:t>
            </a:r>
            <a:r>
              <a:rPr lang="pt-PT" dirty="0"/>
              <a:t>, “Eindhoven”.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1CAD670E-3236-704C-BE1B-339177F50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383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D765C0-BA16-0B49-99E2-9BCD6A8A2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414" y="1861803"/>
            <a:ext cx="5687171" cy="43646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9065B2-A5EC-9A4D-BFF4-AA37435F87F0}"/>
              </a:ext>
            </a:extLst>
          </p:cNvPr>
          <p:cNvSpPr txBox="1"/>
          <p:nvPr/>
        </p:nvSpPr>
        <p:spPr>
          <a:xfrm>
            <a:off x="2026325" y="1102573"/>
            <a:ext cx="529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Functions</a:t>
            </a:r>
            <a:r>
              <a:rPr lang="pt-PT" dirty="0"/>
              <a:t> to </a:t>
            </a:r>
            <a:r>
              <a:rPr lang="pt-PT" dirty="0" err="1"/>
              <a:t>verify</a:t>
            </a:r>
            <a:r>
              <a:rPr lang="pt-PT" dirty="0"/>
              <a:t> </a:t>
            </a:r>
            <a:r>
              <a:rPr lang="pt-PT" dirty="0" err="1"/>
              <a:t>SignUp</a:t>
            </a:r>
            <a:r>
              <a:rPr lang="pt-PT" dirty="0"/>
              <a:t> (</a:t>
            </a:r>
            <a:r>
              <a:rPr lang="pt-PT" dirty="0" err="1"/>
              <a:t>Checking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are no </a:t>
            </a:r>
            <a:r>
              <a:rPr lang="pt-PT" dirty="0" err="1"/>
              <a:t>duplicates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checking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Role </a:t>
            </a:r>
            <a:r>
              <a:rPr lang="pt-PT" dirty="0" err="1"/>
              <a:t>exists</a:t>
            </a:r>
            <a:r>
              <a:rPr lang="pt-PT" dirty="0"/>
              <a:t>.)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805D8353-CB52-D04E-9364-F4BA155C5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02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D187B2-EDF4-2042-A228-D91D5398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25" y="1576388"/>
            <a:ext cx="5364859" cy="31127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BF7D50-1BED-194C-9B98-5C236A9AF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23" y="2444594"/>
            <a:ext cx="5364858" cy="349274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E719995-55A9-AA43-95B0-FE9812BAE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25" y="4400626"/>
            <a:ext cx="3101975" cy="19304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E5115C-65E7-DE47-90A1-8A64F13A8FF8}"/>
              </a:ext>
            </a:extLst>
          </p:cNvPr>
          <p:cNvSpPr txBox="1"/>
          <p:nvPr/>
        </p:nvSpPr>
        <p:spPr>
          <a:xfrm>
            <a:off x="1999804" y="1002348"/>
            <a:ext cx="51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Verify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/ legal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),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verify</a:t>
            </a:r>
            <a:r>
              <a:rPr lang="pt-PT" dirty="0"/>
              <a:t>().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FA378FBF-B17D-C24D-9EE2-2BF0D95E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0902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5D5C77-0527-2B41-A51C-63E81CE47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69696"/>
            <a:ext cx="6019800" cy="36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6E2486-7D08-9642-9D1A-5CBF60CD8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0" y="2897078"/>
            <a:ext cx="5194300" cy="3375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FE3A48-DF79-A64E-8459-51A1E179DD09}"/>
              </a:ext>
            </a:extLst>
          </p:cNvPr>
          <p:cNvSpPr txBox="1"/>
          <p:nvPr/>
        </p:nvSpPr>
        <p:spPr>
          <a:xfrm>
            <a:off x="2206340" y="1140720"/>
            <a:ext cx="349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Controllers</a:t>
            </a:r>
            <a:endParaRPr lang="pt-PT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27F367B4-E403-5A4A-B874-54688BDB1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374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52AB9F-2B03-9345-9C21-57F19EC97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684" y="1612901"/>
            <a:ext cx="6038632" cy="33450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F91682-9176-7D4C-9522-641975C6F651}"/>
              </a:ext>
            </a:extLst>
          </p:cNvPr>
          <p:cNvSpPr txBox="1"/>
          <p:nvPr/>
        </p:nvSpPr>
        <p:spPr>
          <a:xfrm>
            <a:off x="2705100" y="1092200"/>
            <a:ext cx="301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Controller</a:t>
            </a:r>
            <a:r>
              <a:rPr lang="pt-PT" dirty="0"/>
              <a:t> to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permissions</a:t>
            </a:r>
            <a:r>
              <a:rPr lang="pt-PT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926D2BF-BB39-2E40-B501-9EA7050C41B9}"/>
              </a:ext>
            </a:extLst>
          </p:cNvPr>
          <p:cNvSpPr txBox="1"/>
          <p:nvPr/>
        </p:nvSpPr>
        <p:spPr>
          <a:xfrm>
            <a:off x="3811223" y="5026163"/>
            <a:ext cx="1712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all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user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mod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admin</a:t>
            </a:r>
            <a:endParaRPr lang="pt-PT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874D1EE5-3FD9-3F4B-8B03-5AC04ADD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3859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79B8FA-E740-0444-BAC4-D47E785FB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205745"/>
            <a:ext cx="3751071" cy="32717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7E3B0-A315-7F49-921B-2E204CEDD061}"/>
              </a:ext>
            </a:extLst>
          </p:cNvPr>
          <p:cNvSpPr txBox="1"/>
          <p:nvPr/>
        </p:nvSpPr>
        <p:spPr>
          <a:xfrm>
            <a:off x="304800" y="98520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When</a:t>
            </a:r>
            <a:r>
              <a:rPr lang="pt-PT" dirty="0"/>
              <a:t> a </a:t>
            </a:r>
            <a:r>
              <a:rPr lang="pt-PT" dirty="0" err="1"/>
              <a:t>client</a:t>
            </a:r>
            <a:r>
              <a:rPr lang="pt-PT" dirty="0"/>
              <a:t> </a:t>
            </a:r>
            <a:r>
              <a:rPr lang="pt-PT" dirty="0" err="1"/>
              <a:t>sends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for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endpoint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HTTP </a:t>
            </a:r>
            <a:r>
              <a:rPr lang="pt-PT" dirty="0" err="1"/>
              <a:t>request</a:t>
            </a:r>
            <a:r>
              <a:rPr lang="pt-PT" dirty="0"/>
              <a:t> (GET, POST, PUT, DELETE),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determine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server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respond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setting</a:t>
            </a:r>
            <a:r>
              <a:rPr lang="pt-PT" dirty="0"/>
              <a:t>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routes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separate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routes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2 </a:t>
            </a:r>
            <a:r>
              <a:rPr lang="pt-PT" dirty="0" err="1"/>
              <a:t>parts</a:t>
            </a:r>
            <a:r>
              <a:rPr lang="pt-PT" dirty="0"/>
              <a:t>: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Authorization</a:t>
            </a:r>
            <a:r>
              <a:rPr lang="pt-PT" dirty="0"/>
              <a:t> 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0CC916-2862-A54F-89F8-51251425753D}"/>
              </a:ext>
            </a:extLst>
          </p:cNvPr>
          <p:cNvSpPr txBox="1"/>
          <p:nvPr/>
        </p:nvSpPr>
        <p:spPr>
          <a:xfrm>
            <a:off x="3515664" y="5461272"/>
            <a:ext cx="231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/>
              <a:t>Authentication</a:t>
            </a:r>
            <a:endParaRPr lang="pt-PT" dirty="0"/>
          </a:p>
          <a:p>
            <a:r>
              <a:rPr lang="pt-PT" dirty="0"/>
              <a:t>POST 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auth</a:t>
            </a:r>
            <a:r>
              <a:rPr lang="pt-PT" dirty="0"/>
              <a:t>/</a:t>
            </a:r>
            <a:r>
              <a:rPr lang="pt-PT" dirty="0" err="1"/>
              <a:t>signup</a:t>
            </a:r>
            <a:br>
              <a:rPr lang="pt-PT" dirty="0"/>
            </a:br>
            <a:r>
              <a:rPr lang="pt-PT" dirty="0"/>
              <a:t>POST /</a:t>
            </a:r>
            <a:r>
              <a:rPr lang="pt-PT" dirty="0" err="1"/>
              <a:t>apu</a:t>
            </a:r>
            <a:r>
              <a:rPr lang="pt-PT" dirty="0"/>
              <a:t>/</a:t>
            </a:r>
            <a:r>
              <a:rPr lang="pt-PT" dirty="0" err="1"/>
              <a:t>auth</a:t>
            </a:r>
            <a:r>
              <a:rPr lang="pt-PT" dirty="0"/>
              <a:t>/</a:t>
            </a:r>
            <a:r>
              <a:rPr lang="pt-PT" dirty="0" err="1"/>
              <a:t>signin</a:t>
            </a:r>
            <a:endParaRPr lang="pt-PT" dirty="0"/>
          </a:p>
        </p:txBody>
      </p:sp>
      <p:sp>
        <p:nvSpPr>
          <p:cNvPr id="21" name="Rectângulo 10">
            <a:extLst>
              <a:ext uri="{FF2B5EF4-FFF2-40B4-BE49-F238E27FC236}">
                <a16:creationId xmlns:a16="http://schemas.microsoft.com/office/drawing/2014/main" id="{41E5D7F6-6352-FE4F-ACA8-C6F4A848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7460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 v1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CDCEBB-7DC1-9743-9A6E-35E46AC43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182" y="1050247"/>
            <a:ext cx="4896086" cy="40404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F63430-8FBA-5945-8FA9-7F7B64A8F3BC}"/>
              </a:ext>
            </a:extLst>
          </p:cNvPr>
          <p:cNvSpPr txBox="1"/>
          <p:nvPr/>
        </p:nvSpPr>
        <p:spPr>
          <a:xfrm>
            <a:off x="3632031" y="5043068"/>
            <a:ext cx="18799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err="1"/>
              <a:t>Authorization</a:t>
            </a:r>
            <a:endParaRPr lang="pt-PT" sz="1600" dirty="0"/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all</a:t>
            </a:r>
            <a:endParaRPr lang="pt-PT" sz="1600" dirty="0"/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user</a:t>
            </a:r>
            <a:r>
              <a:rPr lang="pt-PT" sz="1600" dirty="0"/>
              <a:t> </a:t>
            </a:r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mod</a:t>
            </a:r>
            <a:r>
              <a:rPr lang="pt-PT" sz="1600" dirty="0"/>
              <a:t> </a:t>
            </a:r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admin</a:t>
            </a:r>
            <a:endParaRPr lang="pt-PT" sz="1600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5F0CDF95-A3B6-774E-B5FE-29335E5C2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344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Introduction</a:t>
            </a:r>
            <a:r>
              <a:rPr lang="pt-PT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pt-PT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graphicFrame>
        <p:nvGraphicFramePr>
          <p:cNvPr id="10251" name="CaixaDeTexto 1">
            <a:extLst>
              <a:ext uri="{FF2B5EF4-FFF2-40B4-BE49-F238E27FC236}">
                <a16:creationId xmlns:a16="http://schemas.microsoft.com/office/drawing/2014/main" id="{BA308476-6A45-4FB0-A123-80057457E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925087"/>
              </p:ext>
            </p:extLst>
          </p:nvPr>
        </p:nvGraphicFramePr>
        <p:xfrm>
          <a:off x="1006258" y="1519087"/>
          <a:ext cx="7062491" cy="428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Rectângulo 10">
            <a:extLst>
              <a:ext uri="{FF2B5EF4-FFF2-40B4-BE49-F238E27FC236}">
                <a16:creationId xmlns:a16="http://schemas.microsoft.com/office/drawing/2014/main" id="{20110F6F-D9D8-9B4C-9FED-E83AD4AA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66537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74AB87-9595-2C45-8381-F15FD40CA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8" y="1165226"/>
            <a:ext cx="5410200" cy="3361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54C3E2-7A9A-EE43-AC31-132F03898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5" y="2521201"/>
            <a:ext cx="5562600" cy="347551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0CB1636B-7FDD-1B41-B6C8-D8EA7DE2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679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F74EA7-0498-0C48-AC4A-5889AC5E1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37907"/>
            <a:ext cx="4996807" cy="3062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8437EB-1FA2-1B4C-BF9C-004B011C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387" y="2026466"/>
            <a:ext cx="4996807" cy="364693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18884B03-C10E-2E4C-B386-E459F162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256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042610-6BCF-3D43-97B9-8B86F188B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43622"/>
            <a:ext cx="4376291" cy="29543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566B64-B772-524F-8918-7F18AC435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94" y="2362203"/>
            <a:ext cx="6147205" cy="416315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EC2CF1F5-83E4-5140-B1B1-C69EDEAC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612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D881FC-4DFB-8245-A6AB-76DF27ADA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39" y="1242809"/>
            <a:ext cx="7420971" cy="4890542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51CC9855-CD7B-AE4B-BC00-8CB062019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818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08C8B5-92ED-BD4B-92CF-77E0BEBE3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45" y="1393624"/>
            <a:ext cx="7307928" cy="407075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731CA497-1985-D444-8FAB-DF8F4A3F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274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1D5B46-EFBA-F749-A7B2-47DB56DD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18089"/>
            <a:ext cx="6553199" cy="4198143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009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E1460B-00CC-0241-8BB7-D4A41132D57B}"/>
              </a:ext>
            </a:extLst>
          </p:cNvPr>
          <p:cNvSpPr txBox="1"/>
          <p:nvPr/>
        </p:nvSpPr>
        <p:spPr>
          <a:xfrm>
            <a:off x="3561563" y="1359781"/>
            <a:ext cx="20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+mj-lt"/>
              </a:rPr>
              <a:t>Front</a:t>
            </a:r>
            <a:r>
              <a:rPr lang="pt-PT" dirty="0">
                <a:latin typeface="+mj-lt"/>
              </a:rPr>
              <a:t> </a:t>
            </a:r>
            <a:r>
              <a:rPr lang="pt-PT" dirty="0" err="1">
                <a:latin typeface="+mj-lt"/>
              </a:rPr>
              <a:t>End</a:t>
            </a:r>
            <a:r>
              <a:rPr lang="pt-PT" dirty="0">
                <a:latin typeface="+mj-lt"/>
              </a:rPr>
              <a:t> </a:t>
            </a:r>
            <a:r>
              <a:rPr lang="pt-PT" dirty="0" err="1">
                <a:latin typeface="+mj-lt"/>
              </a:rPr>
              <a:t>Structure</a:t>
            </a:r>
            <a:endParaRPr lang="pt-PT" dirty="0">
              <a:latin typeface="+mj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A8198B9-2BBD-DA42-95F2-12B09DB5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869096"/>
            <a:ext cx="824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71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401551-8BC0-DC46-B371-18A6E045E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1863907"/>
            <a:ext cx="5715000" cy="42820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72D0221-CC1F-AC4E-807E-B00FD1ECD0AF}"/>
              </a:ext>
            </a:extLst>
          </p:cNvPr>
          <p:cNvSpPr txBox="1"/>
          <p:nvPr/>
        </p:nvSpPr>
        <p:spPr>
          <a:xfrm>
            <a:off x="3238959" y="1322024"/>
            <a:ext cx="24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Angular Project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E5A315FB-3A6E-7B45-BE8B-76705AA5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5415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325640-8C54-AD4F-B269-A8A406C6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71" y="1893406"/>
            <a:ext cx="4176407" cy="15835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BB862E-2C3B-F249-A52A-E70D36B1CBC1}"/>
              </a:ext>
            </a:extLst>
          </p:cNvPr>
          <p:cNvSpPr txBox="1"/>
          <p:nvPr/>
        </p:nvSpPr>
        <p:spPr>
          <a:xfrm>
            <a:off x="2041531" y="1428235"/>
            <a:ext cx="460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Create</a:t>
            </a:r>
            <a:r>
              <a:rPr lang="pt-PT" dirty="0"/>
              <a:t> </a:t>
            </a:r>
            <a:r>
              <a:rPr lang="pt-PT" dirty="0" err="1"/>
              <a:t>Directories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Angular </a:t>
            </a:r>
            <a:r>
              <a:rPr lang="pt-PT" dirty="0" err="1"/>
              <a:t>Commands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1720E3-4DE7-174F-9029-3C615F8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72" y="3847158"/>
            <a:ext cx="4176407" cy="15147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DE5D3A2-12C2-CF40-A8B3-6D990A2CF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967" y="1902342"/>
            <a:ext cx="3960634" cy="15787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D8B159-1AFF-444A-A0FB-6AA26B479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294" y="3859093"/>
            <a:ext cx="3960635" cy="1849747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07E00EA6-5F25-544F-ADA7-B43A6CB9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2301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2895323" y="966884"/>
            <a:ext cx="335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Service</a:t>
            </a:r>
            <a:br>
              <a:rPr lang="pt-PT" dirty="0"/>
            </a:br>
            <a:r>
              <a:rPr lang="pt-PT" dirty="0" err="1"/>
              <a:t>Sends</a:t>
            </a:r>
            <a:r>
              <a:rPr lang="pt-PT" dirty="0"/>
              <a:t> POST </a:t>
            </a:r>
            <a:r>
              <a:rPr lang="pt-PT" dirty="0" err="1"/>
              <a:t>requests</a:t>
            </a:r>
            <a:r>
              <a:rPr lang="pt-PT" dirty="0"/>
              <a:t> to </a:t>
            </a:r>
            <a:r>
              <a:rPr lang="pt-PT" dirty="0" err="1"/>
              <a:t>back-end</a:t>
            </a:r>
            <a:r>
              <a:rPr lang="pt-PT" dirty="0"/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509D52-A778-D344-9759-7A430D02D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653" y="1622836"/>
            <a:ext cx="5381143" cy="4277157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ECEBA91D-9990-6945-AE80-B03909311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979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2.1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B985697-208B-5843-924C-87B7B96D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795" y="1721382"/>
            <a:ext cx="2472409" cy="14366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E14C47-E165-AD42-852D-B3310EC93962}"/>
              </a:ext>
            </a:extLst>
          </p:cNvPr>
          <p:cNvSpPr txBox="1"/>
          <p:nvPr/>
        </p:nvSpPr>
        <p:spPr>
          <a:xfrm>
            <a:off x="457200" y="3725207"/>
            <a:ext cx="880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free, open-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sourced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-time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developers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server-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scripts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browser.</a:t>
            </a:r>
          </a:p>
        </p:txBody>
      </p:sp>
      <p:sp>
        <p:nvSpPr>
          <p:cNvPr id="22" name="Rectângulo 10">
            <a:extLst>
              <a:ext uri="{FF2B5EF4-FFF2-40B4-BE49-F238E27FC236}">
                <a16:creationId xmlns:a16="http://schemas.microsoft.com/office/drawing/2014/main" id="{3000D19F-480F-0844-9FB3-4C4E18F1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474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1105538" y="1021476"/>
            <a:ext cx="71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 </a:t>
            </a:r>
            <a:r>
              <a:rPr lang="pt-PT" dirty="0" err="1"/>
              <a:t>Service</a:t>
            </a:r>
            <a:r>
              <a:rPr lang="pt-PT" dirty="0"/>
              <a:t> : </a:t>
            </a:r>
            <a:r>
              <a:rPr lang="pt-PT" dirty="0" err="1"/>
              <a:t>TokenStorageService</a:t>
            </a:r>
            <a:r>
              <a:rPr lang="pt-PT" dirty="0"/>
              <a:t>  </a:t>
            </a:r>
            <a:r>
              <a:rPr lang="pt-PT" dirty="0" err="1"/>
              <a:t>manages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(</a:t>
            </a:r>
            <a:r>
              <a:rPr lang="pt-PT" dirty="0" err="1"/>
              <a:t>username</a:t>
            </a:r>
            <a:r>
              <a:rPr lang="pt-PT" dirty="0"/>
              <a:t>, email, roles) </a:t>
            </a:r>
            <a:r>
              <a:rPr lang="pt-PT" dirty="0" err="1"/>
              <a:t>inside</a:t>
            </a:r>
            <a:r>
              <a:rPr lang="pt-PT" dirty="0"/>
              <a:t> </a:t>
            </a:r>
            <a:r>
              <a:rPr lang="pt-PT" dirty="0" err="1"/>
              <a:t>Browser’s</a:t>
            </a:r>
            <a:r>
              <a:rPr lang="pt-PT" dirty="0"/>
              <a:t> </a:t>
            </a:r>
            <a:r>
              <a:rPr lang="pt-PT" dirty="0" err="1"/>
              <a:t>Session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. 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F1F6F5-230A-AF48-A090-3B430E6D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745552"/>
            <a:ext cx="4187440" cy="448154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BA0EDB83-8BB2-BF4E-9528-DD16416D5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1960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79852" y="1022242"/>
            <a:ext cx="9186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Data </a:t>
            </a:r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HTTPInterceptor</a:t>
            </a:r>
            <a:endParaRPr lang="pt-PT" dirty="0"/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 to </a:t>
            </a:r>
            <a:r>
              <a:rPr lang="pt-PT" dirty="0" err="1"/>
              <a:t>access</a:t>
            </a:r>
            <a:r>
              <a:rPr lang="pt-PT" dirty="0"/>
              <a:t> </a:t>
            </a:r>
            <a:r>
              <a:rPr lang="pt-PT" dirty="0" err="1"/>
              <a:t>public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protected</a:t>
            </a:r>
            <a:r>
              <a:rPr lang="pt-PT" dirty="0"/>
              <a:t> </a:t>
            </a:r>
            <a:r>
              <a:rPr lang="pt-PT" dirty="0" err="1"/>
              <a:t>resources</a:t>
            </a:r>
            <a:r>
              <a:rPr lang="pt-PT" dirty="0"/>
              <a:t>, </a:t>
            </a:r>
            <a:r>
              <a:rPr lang="pt-PT" dirty="0" err="1"/>
              <a:t>depending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is</a:t>
            </a:r>
            <a:br>
              <a:rPr lang="pt-PT" dirty="0"/>
            </a:br>
            <a:r>
              <a:rPr lang="pt-PT" dirty="0"/>
              <a:t>na </a:t>
            </a:r>
            <a:r>
              <a:rPr lang="pt-PT" dirty="0" err="1"/>
              <a:t>Admin</a:t>
            </a:r>
            <a:r>
              <a:rPr lang="pt-PT" dirty="0"/>
              <a:t>, </a:t>
            </a:r>
            <a:r>
              <a:rPr lang="pt-PT" dirty="0" err="1"/>
              <a:t>Moderator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just</a:t>
            </a:r>
            <a:r>
              <a:rPr lang="pt-PT" dirty="0"/>
              <a:t> a regular User.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CFCB16-EBA1-2F43-8172-46422915C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198062"/>
            <a:ext cx="3077633" cy="3666004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F06875F3-78EA-AF4C-890B-6491D67EB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8162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5F83FC-490F-A043-84FC-436E7879A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13" y="1742927"/>
            <a:ext cx="7416425" cy="44835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6D4D19-1727-2B4A-8920-4CED8B5A3E76}"/>
              </a:ext>
            </a:extLst>
          </p:cNvPr>
          <p:cNvSpPr txBox="1"/>
          <p:nvPr/>
        </p:nvSpPr>
        <p:spPr>
          <a:xfrm>
            <a:off x="3500488" y="1190334"/>
            <a:ext cx="214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Routing</a:t>
            </a:r>
            <a:r>
              <a:rPr lang="pt-PT" dirty="0"/>
              <a:t> </a:t>
            </a:r>
            <a:r>
              <a:rPr lang="pt-PT" dirty="0" err="1"/>
              <a:t>Components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93898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5D4FBC-9A20-DD4A-8E5F-2B09D237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286000"/>
            <a:ext cx="6629400" cy="3719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E03BDC5-0A2D-4C48-B825-43F14DDD0472}"/>
              </a:ext>
            </a:extLst>
          </p:cNvPr>
          <p:cNvSpPr txBox="1"/>
          <p:nvPr/>
        </p:nvSpPr>
        <p:spPr>
          <a:xfrm>
            <a:off x="3165653" y="1654731"/>
            <a:ext cx="281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App</a:t>
            </a:r>
            <a:r>
              <a:rPr lang="pt-PT" dirty="0"/>
              <a:t> Modules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Bootstrap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940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89A68-250A-5E48-B2AA-4FC911B4A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981200"/>
            <a:ext cx="7315200" cy="40318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F804F4B-362E-E545-A032-01A03E95DDE6}"/>
              </a:ext>
            </a:extLst>
          </p:cNvPr>
          <p:cNvSpPr txBox="1"/>
          <p:nvPr/>
        </p:nvSpPr>
        <p:spPr>
          <a:xfrm>
            <a:off x="446330" y="1253591"/>
            <a:ext cx="845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App</a:t>
            </a:r>
            <a:r>
              <a:rPr lang="pt-PT" dirty="0"/>
              <a:t> </a:t>
            </a:r>
            <a:r>
              <a:rPr lang="pt-PT" dirty="0" err="1"/>
              <a:t>Component.ts</a:t>
            </a:r>
            <a:r>
              <a:rPr lang="pt-PT" dirty="0"/>
              <a:t> ,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tabs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 </a:t>
            </a:r>
            <a:r>
              <a:rPr lang="pt-PT" dirty="0" err="1"/>
              <a:t>depending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role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. Also, </a:t>
            </a:r>
            <a:br>
              <a:rPr lang="pt-PT" dirty="0"/>
            </a:br>
            <a:r>
              <a:rPr lang="pt-PT" dirty="0" err="1"/>
              <a:t>ends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tokenStorageService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263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1DC98C6-9811-FB49-A2E9-985434845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99678"/>
            <a:ext cx="6391823" cy="426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474CBC-8D80-D444-98A6-103F98CF4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524987"/>
            <a:ext cx="5867400" cy="40946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B644180-CB19-2E4E-BCBA-10AF9AF4860C}"/>
              </a:ext>
            </a:extLst>
          </p:cNvPr>
          <p:cNvSpPr txBox="1"/>
          <p:nvPr/>
        </p:nvSpPr>
        <p:spPr>
          <a:xfrm>
            <a:off x="100146" y="1000959"/>
            <a:ext cx="914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Register.ts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HTML,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register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restrictions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HTML input </a:t>
            </a:r>
            <a:r>
              <a:rPr lang="pt-PT" dirty="0" err="1"/>
              <a:t>fields</a:t>
            </a:r>
            <a:r>
              <a:rPr lang="pt-PT" dirty="0"/>
              <a:t>,</a:t>
            </a:r>
            <a:br>
              <a:rPr lang="pt-PT" dirty="0"/>
            </a:b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*</a:t>
            </a:r>
            <a:r>
              <a:rPr lang="pt-PT" dirty="0" err="1"/>
              <a:t>ngIf</a:t>
            </a:r>
            <a:r>
              <a:rPr lang="pt-PT" dirty="0"/>
              <a:t> </a:t>
            </a:r>
            <a:r>
              <a:rPr lang="pt-PT" dirty="0" err="1"/>
              <a:t>statemtents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210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CA67B3-AE2E-0A41-9924-5DDFE1652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17847"/>
            <a:ext cx="5722446" cy="37902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5AF23B-6A62-2246-9CA1-72771B8D7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527" y="2554342"/>
            <a:ext cx="5577830" cy="379026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6EBE5FE-99B8-4F47-ABF4-8D8C29206BF6}"/>
              </a:ext>
            </a:extLst>
          </p:cNvPr>
          <p:cNvSpPr txBox="1"/>
          <p:nvPr/>
        </p:nvSpPr>
        <p:spPr>
          <a:xfrm>
            <a:off x="100146" y="1000959"/>
            <a:ext cx="8963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Login.ts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HTML,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login </a:t>
            </a:r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restrictions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HTML input </a:t>
            </a:r>
            <a:r>
              <a:rPr lang="pt-PT" dirty="0" err="1"/>
              <a:t>fields</a:t>
            </a:r>
            <a:r>
              <a:rPr lang="pt-PT" dirty="0"/>
              <a:t>,</a:t>
            </a:r>
            <a:br>
              <a:rPr lang="pt-PT" dirty="0"/>
            </a:b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*</a:t>
            </a:r>
            <a:r>
              <a:rPr lang="pt-PT" dirty="0" err="1"/>
              <a:t>ngIf</a:t>
            </a:r>
            <a:r>
              <a:rPr lang="pt-PT" dirty="0"/>
              <a:t> </a:t>
            </a:r>
            <a:r>
              <a:rPr lang="pt-PT" dirty="0" err="1"/>
              <a:t>statemtents</a:t>
            </a:r>
            <a:r>
              <a:rPr lang="pt-PT" dirty="0"/>
              <a:t>, for exemple,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gives</a:t>
            </a:r>
            <a:r>
              <a:rPr lang="pt-PT" dirty="0"/>
              <a:t> a </a:t>
            </a:r>
            <a:r>
              <a:rPr lang="pt-PT" dirty="0" err="1"/>
              <a:t>warning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username</a:t>
            </a:r>
            <a:r>
              <a:rPr lang="pt-PT" dirty="0"/>
              <a:t> input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void</a:t>
            </a:r>
            <a:r>
              <a:rPr lang="pt-PT" dirty="0"/>
              <a:t> </a:t>
            </a:r>
            <a:r>
              <a:rPr lang="pt-PT" dirty="0" err="1"/>
              <a:t>with</a:t>
            </a:r>
            <a:br>
              <a:rPr lang="pt-PT" dirty="0"/>
            </a:br>
            <a:r>
              <a:rPr lang="pt-PT" dirty="0"/>
              <a:t>*</a:t>
            </a:r>
            <a:r>
              <a:rPr lang="pt-PT" dirty="0" err="1"/>
              <a:t>ngIf</a:t>
            </a:r>
            <a:r>
              <a:rPr lang="pt-PT" dirty="0"/>
              <a:t>= “</a:t>
            </a:r>
            <a:r>
              <a:rPr lang="pt-PT" dirty="0" err="1"/>
              <a:t>f.submitted</a:t>
            </a:r>
            <a:r>
              <a:rPr lang="pt-PT" dirty="0"/>
              <a:t> &amp;&amp; </a:t>
            </a:r>
            <a:r>
              <a:rPr lang="pt-PT" dirty="0" err="1"/>
              <a:t>username.invalid</a:t>
            </a:r>
            <a:r>
              <a:rPr lang="pt-PT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05879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9C8EA5-7F75-064E-91D7-92945A1D2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228990"/>
            <a:ext cx="5791200" cy="29238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F5A56DA-8265-A843-A507-A1FD83D0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3527426"/>
            <a:ext cx="3530600" cy="1981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06CF1-73B2-0846-9AE3-F99BDEEA0F9F}"/>
              </a:ext>
            </a:extLst>
          </p:cNvPr>
          <p:cNvSpPr txBox="1"/>
          <p:nvPr/>
        </p:nvSpPr>
        <p:spPr>
          <a:xfrm>
            <a:off x="1313159" y="1463020"/>
            <a:ext cx="651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Basic </a:t>
            </a:r>
            <a:r>
              <a:rPr lang="pt-PT" dirty="0" err="1"/>
              <a:t>HomeComponent</a:t>
            </a:r>
            <a:r>
              <a:rPr lang="pt-PT" dirty="0"/>
              <a:t>,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.</a:t>
            </a:r>
          </a:p>
        </p:txBody>
      </p:sp>
      <p:sp>
        <p:nvSpPr>
          <p:cNvPr id="20" name="Text Box 13">
            <a:extLst>
              <a:ext uri="{FF2B5EF4-FFF2-40B4-BE49-F238E27FC236}">
                <a16:creationId xmlns:a16="http://schemas.microsoft.com/office/drawing/2014/main" id="{6C87AFA6-159C-EC4E-92C4-4482D2735F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8428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E52BFB-846C-3946-9832-C4DDC6D1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30348"/>
            <a:ext cx="4876800" cy="36084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2420EF-9519-F54D-ACEA-5724366CB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081" y="3859134"/>
            <a:ext cx="4876800" cy="192116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FDB45-748C-3A48-868A-03CC7D634378}"/>
              </a:ext>
            </a:extLst>
          </p:cNvPr>
          <p:cNvSpPr txBox="1"/>
          <p:nvPr/>
        </p:nvSpPr>
        <p:spPr>
          <a:xfrm>
            <a:off x="2001232" y="1262097"/>
            <a:ext cx="514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, </a:t>
            </a:r>
            <a:r>
              <a:rPr lang="pt-PT" dirty="0" err="1"/>
              <a:t>checks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na </a:t>
            </a:r>
            <a:r>
              <a:rPr lang="pt-PT" dirty="0" err="1"/>
              <a:t>Admin</a:t>
            </a:r>
            <a:r>
              <a:rPr lang="pt-PT" dirty="0"/>
              <a:t>,</a:t>
            </a:r>
          </a:p>
          <a:p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acess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9294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7.1 V2- Use case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677095-8FD2-DD44-BA59-30203BDA94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124" y="1589088"/>
            <a:ext cx="5410201" cy="447642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C19549E-8D4F-224B-86B3-CB2EFDA44B32}"/>
              </a:ext>
            </a:extLst>
          </p:cNvPr>
          <p:cNvSpPr txBox="1"/>
          <p:nvPr/>
        </p:nvSpPr>
        <p:spPr>
          <a:xfrm>
            <a:off x="3651844" y="1103007"/>
            <a:ext cx="18403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Use case </a:t>
            </a:r>
            <a:r>
              <a:rPr lang="pt-PT" dirty="0" err="1"/>
              <a:t>Diagram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00126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2.2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2AD657-702D-2D45-BBF8-0AEC2D1C1B25}"/>
              </a:ext>
            </a:extLst>
          </p:cNvPr>
          <p:cNvSpPr txBox="1"/>
          <p:nvPr/>
        </p:nvSpPr>
        <p:spPr>
          <a:xfrm>
            <a:off x="354012" y="4074526"/>
            <a:ext cx="843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API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websites,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ends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worry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processes, etc.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21A63C-6D37-9E4B-997C-991FC343E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49" y="1102465"/>
            <a:ext cx="4762500" cy="2730500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9751DE64-D2DE-F34F-B3B5-C9505D22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564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7.2 V2- EER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B42794B-394E-584A-9F2A-E42A540CD9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550398"/>
            <a:ext cx="3225916" cy="403859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B0FE971-6519-A048-8C5B-F1A2558253BA}"/>
              </a:ext>
            </a:extLst>
          </p:cNvPr>
          <p:cNvSpPr txBox="1"/>
          <p:nvPr/>
        </p:nvSpPr>
        <p:spPr>
          <a:xfrm>
            <a:off x="1273044" y="1085851"/>
            <a:ext cx="1181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EER sketch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2DD147-AA62-3443-BBAE-14F6785DD453}"/>
              </a:ext>
            </a:extLst>
          </p:cNvPr>
          <p:cNvSpPr txBox="1"/>
          <p:nvPr/>
        </p:nvSpPr>
        <p:spPr>
          <a:xfrm>
            <a:off x="5262691" y="1086864"/>
            <a:ext cx="1804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EER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Version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5A092B7-65D9-3F41-A614-8EFE626E21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270" y="1500407"/>
            <a:ext cx="4150645" cy="4648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86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7.2 V2- EER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Diagram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2DD147-AA62-3443-BBAE-14F6785DD453}"/>
              </a:ext>
            </a:extLst>
          </p:cNvPr>
          <p:cNvSpPr txBox="1"/>
          <p:nvPr/>
        </p:nvSpPr>
        <p:spPr>
          <a:xfrm>
            <a:off x="3681083" y="1085851"/>
            <a:ext cx="1781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EER Final </a:t>
            </a:r>
            <a:r>
              <a:rPr lang="pt-PT" dirty="0" err="1"/>
              <a:t>Version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91E4470-3078-A242-97F0-30FCB04D7F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6509" y="1474381"/>
            <a:ext cx="4790982" cy="469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071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v1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E52BFB-846C-3946-9832-C4DDC6D1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30348"/>
            <a:ext cx="4876800" cy="36084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2420EF-9519-F54D-ACEA-5724366CB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081" y="3859134"/>
            <a:ext cx="4876800" cy="192116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FDB45-748C-3A48-868A-03CC7D634378}"/>
              </a:ext>
            </a:extLst>
          </p:cNvPr>
          <p:cNvSpPr txBox="1"/>
          <p:nvPr/>
        </p:nvSpPr>
        <p:spPr>
          <a:xfrm>
            <a:off x="2001232" y="1262097"/>
            <a:ext cx="514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, </a:t>
            </a:r>
            <a:r>
              <a:rPr lang="pt-PT" dirty="0" err="1"/>
              <a:t>checks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na </a:t>
            </a:r>
            <a:r>
              <a:rPr lang="pt-PT" dirty="0" err="1"/>
              <a:t>Admin</a:t>
            </a:r>
            <a:r>
              <a:rPr lang="pt-PT" dirty="0"/>
              <a:t>,</a:t>
            </a:r>
          </a:p>
          <a:p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acess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31164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4943BA6-8E32-CB4A-9357-7E3A42110B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8" y="1817025"/>
            <a:ext cx="2921000" cy="13716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0AD8034-4854-A947-B70F-A07D11D8DF4F}"/>
              </a:ext>
            </a:extLst>
          </p:cNvPr>
          <p:cNvSpPr txBox="1"/>
          <p:nvPr/>
        </p:nvSpPr>
        <p:spPr>
          <a:xfrm>
            <a:off x="3101339" y="1184907"/>
            <a:ext cx="1772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Project </a:t>
            </a:r>
            <a:r>
              <a:rPr lang="pt-PT" dirty="0" err="1"/>
              <a:t>Structure</a:t>
            </a:r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9955B4E-9716-3B45-8ECD-68DAFEFCB0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388" y="3609051"/>
            <a:ext cx="2692400" cy="11684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0FA3781-6D64-C440-8F7B-D1F6E4204DC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613" y="1740825"/>
            <a:ext cx="2489200" cy="14478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56D33C1-7F74-A145-A2AA-1EDB552617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07881" y="3606066"/>
            <a:ext cx="2794000" cy="19685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F500AF27-D82F-3C45-BBB7-7C7B019DF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7550" y="2609850"/>
            <a:ext cx="262890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540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E58E49C-43B6-BC49-B203-1966F67F36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265" y="1557170"/>
            <a:ext cx="5033120" cy="364341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072F5CA-C8DD-034F-91C4-5FBAD7B3F031}"/>
              </a:ext>
            </a:extLst>
          </p:cNvPr>
          <p:cNvSpPr txBox="1"/>
          <p:nvPr/>
        </p:nvSpPr>
        <p:spPr>
          <a:xfrm>
            <a:off x="55973" y="1501439"/>
            <a:ext cx="374132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Db.js</a:t>
            </a:r>
            <a:r>
              <a:rPr lang="pt-PT" sz="1400" dirty="0"/>
              <a:t> -&gt; </a:t>
            </a:r>
            <a:r>
              <a:rPr lang="pt-PT" sz="1400" dirty="0" err="1"/>
              <a:t>Connects</a:t>
            </a:r>
            <a:r>
              <a:rPr lang="pt-PT" sz="1400" dirty="0"/>
              <a:t> to </a:t>
            </a:r>
            <a:r>
              <a:rPr lang="pt-PT" sz="1400" dirty="0" err="1"/>
              <a:t>MySQL</a:t>
            </a:r>
            <a:r>
              <a:rPr lang="pt-PT" sz="1400" dirty="0"/>
              <a:t> server </a:t>
            </a:r>
            <a:r>
              <a:rPr lang="pt-PT" sz="1400" dirty="0" err="1"/>
              <a:t>using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 mysql2 </a:t>
            </a:r>
            <a:r>
              <a:rPr lang="pt-PT" sz="1400" dirty="0" err="1"/>
              <a:t>db</a:t>
            </a:r>
            <a:r>
              <a:rPr lang="pt-PT" sz="1400" dirty="0"/>
              <a:t> </a:t>
            </a:r>
            <a:r>
              <a:rPr lang="pt-PT" sz="1400" dirty="0" err="1"/>
              <a:t>client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executes a </a:t>
            </a:r>
            <a:r>
              <a:rPr lang="pt-PT" sz="1400" dirty="0" err="1"/>
              <a:t>query</a:t>
            </a:r>
            <a:r>
              <a:rPr lang="pt-PT" sz="1400" dirty="0"/>
              <a:t> to </a:t>
            </a:r>
            <a:r>
              <a:rPr lang="pt-PT" sz="1400" dirty="0" err="1"/>
              <a:t>create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database</a:t>
            </a:r>
            <a:r>
              <a:rPr lang="pt-PT" sz="1400" dirty="0"/>
              <a:t> </a:t>
            </a:r>
            <a:r>
              <a:rPr lang="pt-PT" sz="1400" dirty="0" err="1"/>
              <a:t>if</a:t>
            </a:r>
            <a:r>
              <a:rPr lang="pt-PT" sz="1400" dirty="0"/>
              <a:t> </a:t>
            </a:r>
            <a:r>
              <a:rPr lang="pt-PT" sz="1400" dirty="0" err="1"/>
              <a:t>it</a:t>
            </a:r>
            <a:r>
              <a:rPr lang="pt-PT" sz="1400" dirty="0"/>
              <a:t> </a:t>
            </a:r>
            <a:r>
              <a:rPr lang="pt-PT" sz="1400" dirty="0" err="1"/>
              <a:t>doesn't</a:t>
            </a:r>
            <a:r>
              <a:rPr lang="pt-PT" sz="1400" dirty="0"/>
              <a:t> </a:t>
            </a:r>
            <a:r>
              <a:rPr lang="pt-PT" sz="1400" dirty="0" err="1"/>
              <a:t>already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 err="1"/>
              <a:t>Connects</a:t>
            </a:r>
            <a:r>
              <a:rPr lang="pt-PT" sz="1400" dirty="0"/>
              <a:t> to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database</a:t>
            </a:r>
            <a:r>
              <a:rPr lang="pt-PT" sz="1400" dirty="0"/>
              <a:t> </a:t>
            </a:r>
            <a:r>
              <a:rPr lang="pt-PT" sz="1400" dirty="0" err="1"/>
              <a:t>with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Sequelize</a:t>
            </a:r>
            <a:r>
              <a:rPr lang="pt-PT" sz="1400" dirty="0"/>
              <a:t> ORM.</a:t>
            </a:r>
          </a:p>
          <a:p>
            <a:endParaRPr lang="pt-PT" sz="1400" dirty="0"/>
          </a:p>
          <a:p>
            <a:r>
              <a:rPr lang="pt-PT" sz="1400" dirty="0" err="1"/>
              <a:t>Initializes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 </a:t>
            </a:r>
            <a:r>
              <a:rPr lang="pt-PT" sz="1400" dirty="0" err="1"/>
              <a:t>Account</a:t>
            </a:r>
            <a:r>
              <a:rPr lang="pt-PT" sz="1400" dirty="0"/>
              <a:t> </a:t>
            </a:r>
            <a:r>
              <a:rPr lang="pt-PT" sz="1400" dirty="0" err="1"/>
              <a:t>and</a:t>
            </a:r>
            <a:r>
              <a:rPr lang="pt-PT" sz="1400" dirty="0"/>
              <a:t> </a:t>
            </a:r>
            <a:r>
              <a:rPr lang="pt-PT" sz="1400" dirty="0" err="1"/>
              <a:t>RefreshToken</a:t>
            </a:r>
            <a:r>
              <a:rPr lang="pt-PT" sz="1400" dirty="0"/>
              <a:t> </a:t>
            </a:r>
            <a:r>
              <a:rPr lang="pt-PT" sz="1400" dirty="0" err="1"/>
              <a:t>models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attaches</a:t>
            </a:r>
            <a:r>
              <a:rPr lang="pt-PT" sz="1400" dirty="0"/>
              <a:t> </a:t>
            </a:r>
            <a:r>
              <a:rPr lang="pt-PT" sz="1400" dirty="0" err="1"/>
              <a:t>them</a:t>
            </a:r>
            <a:r>
              <a:rPr lang="pt-PT" sz="1400" dirty="0"/>
              <a:t> to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exported</a:t>
            </a:r>
            <a:r>
              <a:rPr lang="pt-PT" sz="1400" dirty="0"/>
              <a:t> </a:t>
            </a:r>
            <a:r>
              <a:rPr lang="pt-PT" sz="1400" dirty="0" err="1"/>
              <a:t>db</a:t>
            </a:r>
            <a:r>
              <a:rPr lang="pt-PT" sz="1400" dirty="0"/>
              <a:t> </a:t>
            </a:r>
            <a:r>
              <a:rPr lang="pt-PT" sz="1400" dirty="0" err="1"/>
              <a:t>object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/>
              <a:t>Defines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one</a:t>
            </a:r>
            <a:r>
              <a:rPr lang="pt-PT" sz="1400" dirty="0"/>
              <a:t>-to-</a:t>
            </a:r>
            <a:r>
              <a:rPr lang="pt-PT" sz="1400" dirty="0" err="1"/>
              <a:t>many</a:t>
            </a:r>
            <a:r>
              <a:rPr lang="pt-PT" sz="1400" dirty="0"/>
              <a:t> </a:t>
            </a:r>
            <a:r>
              <a:rPr lang="pt-PT" sz="1400" dirty="0" err="1"/>
              <a:t>relationship</a:t>
            </a:r>
            <a:r>
              <a:rPr lang="pt-PT" sz="1400" dirty="0"/>
              <a:t> </a:t>
            </a:r>
            <a:r>
              <a:rPr lang="pt-PT" sz="1400" dirty="0" err="1"/>
              <a:t>between</a:t>
            </a:r>
            <a:r>
              <a:rPr lang="pt-PT" sz="1400" dirty="0"/>
              <a:t> </a:t>
            </a:r>
            <a:r>
              <a:rPr lang="pt-PT" sz="1400" dirty="0" err="1"/>
              <a:t>accounts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refresh</a:t>
            </a:r>
            <a:r>
              <a:rPr lang="pt-PT" sz="1400" dirty="0"/>
              <a:t> </a:t>
            </a:r>
            <a:r>
              <a:rPr lang="pt-PT" sz="1400" dirty="0" err="1"/>
              <a:t>tokens</a:t>
            </a:r>
            <a:r>
              <a:rPr lang="pt-PT" sz="1400" dirty="0"/>
              <a:t> </a:t>
            </a:r>
            <a:r>
              <a:rPr lang="pt-PT" sz="1400" dirty="0" err="1"/>
              <a:t>and</a:t>
            </a:r>
            <a:r>
              <a:rPr lang="pt-PT" sz="1400" dirty="0"/>
              <a:t> configures </a:t>
            </a:r>
            <a:r>
              <a:rPr lang="pt-PT" sz="1400" dirty="0" err="1"/>
              <a:t>refresh</a:t>
            </a:r>
            <a:r>
              <a:rPr lang="pt-PT" sz="1400" dirty="0"/>
              <a:t> </a:t>
            </a:r>
            <a:r>
              <a:rPr lang="pt-PT" sz="1400" dirty="0" err="1"/>
              <a:t>tokens</a:t>
            </a:r>
            <a:r>
              <a:rPr lang="pt-PT" sz="1400" dirty="0"/>
              <a:t> to </a:t>
            </a:r>
            <a:r>
              <a:rPr lang="pt-PT" sz="1400" dirty="0" err="1"/>
              <a:t>be</a:t>
            </a:r>
            <a:r>
              <a:rPr lang="pt-PT" sz="1400" dirty="0"/>
              <a:t> </a:t>
            </a:r>
            <a:r>
              <a:rPr lang="pt-PT" sz="1400" dirty="0" err="1"/>
              <a:t>deleted</a:t>
            </a:r>
            <a:r>
              <a:rPr lang="pt-PT" sz="1400" dirty="0"/>
              <a:t> </a:t>
            </a:r>
            <a:r>
              <a:rPr lang="pt-PT" sz="1400" dirty="0" err="1"/>
              <a:t>when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account</a:t>
            </a:r>
            <a:r>
              <a:rPr lang="pt-PT" sz="1400" dirty="0"/>
              <a:t> </a:t>
            </a:r>
            <a:r>
              <a:rPr lang="pt-PT" sz="1400" dirty="0" err="1"/>
              <a:t>they</a:t>
            </a:r>
            <a:r>
              <a:rPr lang="pt-PT" sz="1400" dirty="0"/>
              <a:t> </a:t>
            </a:r>
            <a:r>
              <a:rPr lang="pt-PT" sz="1400" dirty="0" err="1"/>
              <a:t>belong</a:t>
            </a:r>
            <a:r>
              <a:rPr lang="pt-PT" sz="1400" dirty="0"/>
              <a:t> to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deleted</a:t>
            </a:r>
            <a:r>
              <a:rPr lang="pt-PT" sz="1400" dirty="0"/>
              <a:t>.</a:t>
            </a:r>
          </a:p>
          <a:p>
            <a:endParaRPr lang="pt-PT" sz="1400" dirty="0"/>
          </a:p>
          <a:p>
            <a:r>
              <a:rPr lang="pt-PT" sz="1400" dirty="0" err="1"/>
              <a:t>Automatically</a:t>
            </a:r>
            <a:r>
              <a:rPr lang="pt-PT" sz="1400" dirty="0"/>
              <a:t> </a:t>
            </a:r>
            <a:r>
              <a:rPr lang="pt-PT" sz="1400" dirty="0" err="1"/>
              <a:t>creates</a:t>
            </a:r>
            <a:r>
              <a:rPr lang="pt-PT" sz="1400" dirty="0"/>
              <a:t> </a:t>
            </a:r>
            <a:r>
              <a:rPr lang="pt-PT" sz="1400" dirty="0" err="1"/>
              <a:t>tables</a:t>
            </a:r>
            <a:r>
              <a:rPr lang="pt-PT" sz="1400" dirty="0"/>
              <a:t> in </a:t>
            </a:r>
            <a:r>
              <a:rPr lang="pt-PT" sz="1400" dirty="0" err="1"/>
              <a:t>MySQL</a:t>
            </a:r>
            <a:r>
              <a:rPr lang="pt-PT" sz="1400" dirty="0"/>
              <a:t> </a:t>
            </a:r>
            <a:r>
              <a:rPr lang="pt-PT" sz="1400" dirty="0" err="1"/>
              <a:t>database</a:t>
            </a:r>
            <a:r>
              <a:rPr lang="pt-PT" sz="1400" dirty="0"/>
              <a:t> </a:t>
            </a:r>
            <a:r>
              <a:rPr lang="pt-PT" sz="1400" dirty="0" err="1"/>
              <a:t>if</a:t>
            </a:r>
            <a:r>
              <a:rPr lang="pt-PT" sz="1400" dirty="0"/>
              <a:t> </a:t>
            </a:r>
            <a:r>
              <a:rPr lang="pt-PT" sz="1400" dirty="0" err="1"/>
              <a:t>they</a:t>
            </a:r>
            <a:r>
              <a:rPr lang="pt-PT" sz="1400" dirty="0"/>
              <a:t> </a:t>
            </a:r>
            <a:r>
              <a:rPr lang="pt-PT" sz="1400" dirty="0" err="1"/>
              <a:t>don't</a:t>
            </a:r>
            <a:r>
              <a:rPr lang="pt-PT" sz="1400" dirty="0"/>
              <a:t> </a:t>
            </a:r>
            <a:r>
              <a:rPr lang="pt-PT" sz="1400" dirty="0" err="1"/>
              <a:t>exist</a:t>
            </a:r>
            <a:r>
              <a:rPr lang="pt-PT" sz="1400" dirty="0"/>
              <a:t> </a:t>
            </a:r>
            <a:r>
              <a:rPr lang="pt-PT" sz="1400" dirty="0" err="1"/>
              <a:t>by</a:t>
            </a:r>
            <a:r>
              <a:rPr lang="pt-PT" sz="1400" dirty="0"/>
              <a:t> </a:t>
            </a:r>
            <a:r>
              <a:rPr lang="pt-PT" sz="1400" dirty="0" err="1"/>
              <a:t>calling</a:t>
            </a:r>
            <a:r>
              <a:rPr lang="pt-PT" sz="1400" dirty="0"/>
              <a:t> </a:t>
            </a:r>
            <a:r>
              <a:rPr lang="pt-PT" sz="1400" dirty="0" err="1"/>
              <a:t>await</a:t>
            </a:r>
            <a:r>
              <a:rPr lang="pt-PT" sz="1400" dirty="0"/>
              <a:t> </a:t>
            </a:r>
            <a:r>
              <a:rPr lang="pt-PT" sz="1400" dirty="0" err="1"/>
              <a:t>sequelize.sync</a:t>
            </a:r>
            <a:endParaRPr lang="pt-PT" sz="1400" dirty="0"/>
          </a:p>
        </p:txBody>
      </p:sp>
    </p:spTree>
    <p:extLst>
      <p:ext uri="{BB962C8B-B14F-4D97-AF65-F5344CB8AC3E}">
        <p14:creationId xmlns:p14="http://schemas.microsoft.com/office/powerpoint/2010/main" val="257341785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F04B339-02A5-8840-AFBA-0BA74581C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0450" y="2076450"/>
            <a:ext cx="7023100" cy="27051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39B5D1-46BF-D445-90C3-C38B843FD6C5}"/>
              </a:ext>
            </a:extLst>
          </p:cNvPr>
          <p:cNvSpPr txBox="1"/>
          <p:nvPr/>
        </p:nvSpPr>
        <p:spPr>
          <a:xfrm>
            <a:off x="2641279" y="1275636"/>
            <a:ext cx="3861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Role.js</a:t>
            </a:r>
            <a:r>
              <a:rPr lang="pt-PT" dirty="0"/>
              <a:t> -&gt; </a:t>
            </a:r>
            <a:r>
              <a:rPr lang="pt-PT" dirty="0" err="1"/>
              <a:t>The</a:t>
            </a:r>
            <a:r>
              <a:rPr lang="pt-PT" dirty="0"/>
              <a:t> roles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5062317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8DA987D-B366-FF45-8329-46366421DD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240" y="1676661"/>
            <a:ext cx="5773519" cy="44974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BE1033B-8E66-7B4C-B29A-5AAB1767BF4D}"/>
              </a:ext>
            </a:extLst>
          </p:cNvPr>
          <p:cNvSpPr txBox="1"/>
          <p:nvPr/>
        </p:nvSpPr>
        <p:spPr>
          <a:xfrm>
            <a:off x="1604007" y="1105517"/>
            <a:ext cx="59359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Send-email.js</a:t>
            </a:r>
            <a:r>
              <a:rPr lang="pt-PT" dirty="0"/>
              <a:t> -&gt; Uses </a:t>
            </a:r>
            <a:r>
              <a:rPr lang="pt-PT" dirty="0" err="1"/>
              <a:t>nodemailer</a:t>
            </a:r>
            <a:r>
              <a:rPr lang="pt-PT" dirty="0"/>
              <a:t> to </a:t>
            </a:r>
            <a:r>
              <a:rPr lang="pt-PT" dirty="0" err="1"/>
              <a:t>send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required</a:t>
            </a:r>
            <a:r>
              <a:rPr lang="pt-PT" dirty="0"/>
              <a:t> emails.</a:t>
            </a:r>
          </a:p>
        </p:txBody>
      </p:sp>
    </p:spTree>
    <p:extLst>
      <p:ext uri="{BB962C8B-B14F-4D97-AF65-F5344CB8AC3E}">
        <p14:creationId xmlns:p14="http://schemas.microsoft.com/office/powerpoint/2010/main" val="23402341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6EFDFC6-D336-B749-AE4D-937F5F24D5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5491" y="2644510"/>
            <a:ext cx="6153018" cy="34989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41E658A-5BC9-6541-9967-E06147B829D7}"/>
              </a:ext>
            </a:extLst>
          </p:cNvPr>
          <p:cNvSpPr txBox="1"/>
          <p:nvPr/>
        </p:nvSpPr>
        <p:spPr>
          <a:xfrm>
            <a:off x="1191661" y="1186822"/>
            <a:ext cx="696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Swagger.js</a:t>
            </a:r>
            <a:r>
              <a:rPr lang="pt-PT" dirty="0"/>
              <a:t> -&gt;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Swagger</a:t>
            </a:r>
            <a:r>
              <a:rPr lang="pt-PT" dirty="0"/>
              <a:t> </a:t>
            </a:r>
            <a:r>
              <a:rPr lang="pt-PT" dirty="0" err="1"/>
              <a:t>docs</a:t>
            </a:r>
            <a:r>
              <a:rPr lang="pt-PT" dirty="0"/>
              <a:t> </a:t>
            </a:r>
            <a:r>
              <a:rPr lang="pt-PT" dirty="0" err="1"/>
              <a:t>route</a:t>
            </a:r>
            <a:r>
              <a:rPr lang="pt-PT" dirty="0"/>
              <a:t> </a:t>
            </a:r>
            <a:r>
              <a:rPr lang="pt-PT" dirty="0" err="1"/>
              <a:t>handler</a:t>
            </a:r>
            <a:r>
              <a:rPr lang="pt-PT" dirty="0"/>
              <a:t> uses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Swagger</a:t>
            </a:r>
            <a:r>
              <a:rPr lang="pt-PT" dirty="0"/>
              <a:t> UI Express module to serve </a:t>
            </a:r>
            <a:r>
              <a:rPr lang="pt-PT" dirty="0" err="1"/>
              <a:t>auto-generated</a:t>
            </a:r>
            <a:r>
              <a:rPr lang="pt-PT" dirty="0"/>
              <a:t> </a:t>
            </a:r>
            <a:r>
              <a:rPr lang="pt-PT" dirty="0" err="1"/>
              <a:t>Swagger</a:t>
            </a:r>
            <a:r>
              <a:rPr lang="pt-PT" dirty="0"/>
              <a:t> UI </a:t>
            </a:r>
            <a:r>
              <a:rPr lang="pt-PT" dirty="0" err="1"/>
              <a:t>documentation</a:t>
            </a:r>
            <a:r>
              <a:rPr lang="pt-PT" dirty="0"/>
              <a:t> </a:t>
            </a:r>
            <a:r>
              <a:rPr lang="pt-PT" dirty="0" err="1"/>
              <a:t>based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swagger.yaml file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/</a:t>
            </a:r>
            <a:r>
              <a:rPr lang="pt-PT" dirty="0" err="1"/>
              <a:t>api-docs</a:t>
            </a:r>
            <a:r>
              <a:rPr lang="pt-PT" dirty="0"/>
              <a:t> </a:t>
            </a:r>
            <a:r>
              <a:rPr lang="pt-PT" dirty="0" err="1"/>
              <a:t>path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api</a:t>
            </a:r>
            <a:r>
              <a:rPr lang="pt-PT" dirty="0"/>
              <a:t>.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route</a:t>
            </a:r>
            <a:r>
              <a:rPr lang="pt-PT" dirty="0"/>
              <a:t> </a:t>
            </a:r>
            <a:r>
              <a:rPr lang="pt-PT" dirty="0" err="1"/>
              <a:t>handler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bound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 /</a:t>
            </a:r>
            <a:r>
              <a:rPr lang="pt-PT" dirty="0" err="1"/>
              <a:t>api-docs</a:t>
            </a:r>
            <a:r>
              <a:rPr lang="pt-PT" dirty="0"/>
              <a:t> </a:t>
            </a:r>
            <a:r>
              <a:rPr lang="pt-PT" dirty="0" err="1"/>
              <a:t>path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 server.js file.</a:t>
            </a:r>
          </a:p>
        </p:txBody>
      </p:sp>
    </p:spTree>
    <p:extLst>
      <p:ext uri="{BB962C8B-B14F-4D97-AF65-F5344CB8AC3E}">
        <p14:creationId xmlns:p14="http://schemas.microsoft.com/office/powerpoint/2010/main" val="1692898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10EC183-96F4-0047-BC4C-65AF9446EE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2309" y="2028257"/>
            <a:ext cx="4300541" cy="331964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A3302E2-DEB6-2F4F-B75E-5C12E861191B}"/>
              </a:ext>
            </a:extLst>
          </p:cNvPr>
          <p:cNvSpPr txBox="1"/>
          <p:nvPr/>
        </p:nvSpPr>
        <p:spPr>
          <a:xfrm>
            <a:off x="202859" y="1458569"/>
            <a:ext cx="436914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 dirty="0" err="1"/>
              <a:t>Authorize.js</a:t>
            </a:r>
            <a:r>
              <a:rPr lang="pt-PT" sz="1200" dirty="0"/>
              <a:t> -&gt;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authorize</a:t>
            </a:r>
            <a:r>
              <a:rPr lang="pt-PT" sz="1200" dirty="0"/>
              <a:t> </a:t>
            </a:r>
            <a:r>
              <a:rPr lang="pt-PT" sz="1200" dirty="0" err="1"/>
              <a:t>middleware</a:t>
            </a:r>
            <a:r>
              <a:rPr lang="pt-PT" sz="1200" dirty="0"/>
              <a:t> can </a:t>
            </a:r>
            <a:r>
              <a:rPr lang="pt-PT" sz="1200" dirty="0" err="1"/>
              <a:t>be</a:t>
            </a:r>
            <a:r>
              <a:rPr lang="pt-PT" sz="1200" dirty="0"/>
              <a:t> </a:t>
            </a:r>
            <a:r>
              <a:rPr lang="pt-PT" sz="1200" dirty="0" err="1"/>
              <a:t>added</a:t>
            </a:r>
            <a:r>
              <a:rPr lang="pt-PT" sz="1200" dirty="0"/>
              <a:t> to </a:t>
            </a:r>
            <a:r>
              <a:rPr lang="pt-PT" sz="1200" dirty="0" err="1"/>
              <a:t>any</a:t>
            </a:r>
            <a:r>
              <a:rPr lang="pt-PT" sz="1200" dirty="0"/>
              <a:t> </a:t>
            </a:r>
            <a:r>
              <a:rPr lang="pt-PT" sz="1200" dirty="0" err="1"/>
              <a:t>route</a:t>
            </a:r>
            <a:r>
              <a:rPr lang="pt-PT" sz="1200" dirty="0"/>
              <a:t> to </a:t>
            </a:r>
            <a:r>
              <a:rPr lang="pt-PT" sz="1200" dirty="0" err="1"/>
              <a:t>restrict</a:t>
            </a:r>
            <a:r>
              <a:rPr lang="pt-PT" sz="1200" dirty="0"/>
              <a:t> </a:t>
            </a:r>
            <a:r>
              <a:rPr lang="pt-PT" sz="1200" dirty="0" err="1"/>
              <a:t>access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route</a:t>
            </a:r>
            <a:r>
              <a:rPr lang="pt-PT" sz="1200" dirty="0"/>
              <a:t> to </a:t>
            </a:r>
            <a:r>
              <a:rPr lang="pt-PT" sz="1200" dirty="0" err="1"/>
              <a:t>authenticated</a:t>
            </a:r>
            <a:r>
              <a:rPr lang="pt-PT" sz="1200" dirty="0"/>
              <a:t> </a:t>
            </a:r>
            <a:r>
              <a:rPr lang="pt-PT" sz="1200" dirty="0" err="1"/>
              <a:t>users</a:t>
            </a:r>
            <a:r>
              <a:rPr lang="pt-PT" sz="1200" dirty="0"/>
              <a:t> </a:t>
            </a:r>
            <a:r>
              <a:rPr lang="pt-PT" sz="1200" dirty="0" err="1"/>
              <a:t>with</a:t>
            </a:r>
            <a:r>
              <a:rPr lang="pt-PT" sz="1200" dirty="0"/>
              <a:t> </a:t>
            </a:r>
            <a:r>
              <a:rPr lang="pt-PT" sz="1200" dirty="0" err="1"/>
              <a:t>specified</a:t>
            </a:r>
            <a:r>
              <a:rPr lang="pt-PT" sz="1200" dirty="0"/>
              <a:t> roles. </a:t>
            </a:r>
            <a:r>
              <a:rPr lang="pt-PT" sz="1200" dirty="0" err="1"/>
              <a:t>If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 </a:t>
            </a:r>
            <a:r>
              <a:rPr lang="pt-PT" sz="1200" dirty="0" err="1"/>
              <a:t>rolesparameter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omitted</a:t>
            </a:r>
            <a:r>
              <a:rPr lang="pt-PT" sz="1200" dirty="0"/>
              <a:t> (i.e. </a:t>
            </a:r>
            <a:r>
              <a:rPr lang="pt-PT" sz="1200" dirty="0" err="1"/>
              <a:t>authorize</a:t>
            </a:r>
            <a:r>
              <a:rPr lang="pt-PT" sz="1200" dirty="0"/>
              <a:t>()) </a:t>
            </a:r>
            <a:r>
              <a:rPr lang="pt-PT" sz="1200" dirty="0" err="1"/>
              <a:t>then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route</a:t>
            </a:r>
            <a:r>
              <a:rPr lang="pt-PT" sz="1200" dirty="0"/>
              <a:t> </a:t>
            </a:r>
            <a:r>
              <a:rPr lang="pt-PT" sz="1200" dirty="0" err="1"/>
              <a:t>will</a:t>
            </a:r>
            <a:r>
              <a:rPr lang="pt-PT" sz="1200" dirty="0"/>
              <a:t> </a:t>
            </a:r>
            <a:r>
              <a:rPr lang="pt-PT" sz="1200" dirty="0" err="1"/>
              <a:t>be</a:t>
            </a:r>
            <a:r>
              <a:rPr lang="pt-PT" sz="1200" dirty="0"/>
              <a:t> </a:t>
            </a:r>
            <a:r>
              <a:rPr lang="pt-PT" sz="1200" dirty="0" err="1"/>
              <a:t>accessible</a:t>
            </a:r>
            <a:r>
              <a:rPr lang="pt-PT" sz="1200" dirty="0"/>
              <a:t> to </a:t>
            </a:r>
            <a:r>
              <a:rPr lang="pt-PT" sz="1200" dirty="0" err="1"/>
              <a:t>all</a:t>
            </a:r>
            <a:r>
              <a:rPr lang="pt-PT" sz="1200" dirty="0"/>
              <a:t> </a:t>
            </a:r>
            <a:r>
              <a:rPr lang="pt-PT" sz="1200" dirty="0" err="1"/>
              <a:t>authenticated</a:t>
            </a:r>
            <a:r>
              <a:rPr lang="pt-PT" sz="1200" dirty="0"/>
              <a:t> </a:t>
            </a:r>
            <a:r>
              <a:rPr lang="pt-PT" sz="1200" dirty="0" err="1"/>
              <a:t>users</a:t>
            </a:r>
            <a:r>
              <a:rPr lang="pt-PT" sz="1200" dirty="0"/>
              <a:t> </a:t>
            </a:r>
            <a:r>
              <a:rPr lang="pt-PT" sz="1200" dirty="0" err="1"/>
              <a:t>regardless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role. </a:t>
            </a:r>
            <a:r>
              <a:rPr lang="pt-PT" sz="1200" dirty="0" err="1"/>
              <a:t>It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used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 accounts controller to </a:t>
            </a:r>
            <a:r>
              <a:rPr lang="pt-PT" sz="1200" dirty="0" err="1"/>
              <a:t>restrict</a:t>
            </a:r>
            <a:r>
              <a:rPr lang="pt-PT" sz="1200" dirty="0"/>
              <a:t> </a:t>
            </a:r>
            <a:r>
              <a:rPr lang="pt-PT" sz="1200" dirty="0" err="1"/>
              <a:t>access</a:t>
            </a:r>
            <a:r>
              <a:rPr lang="pt-PT" sz="1200" dirty="0"/>
              <a:t> to </a:t>
            </a:r>
            <a:r>
              <a:rPr lang="pt-PT" sz="1200" dirty="0" err="1"/>
              <a:t>account</a:t>
            </a:r>
            <a:r>
              <a:rPr lang="pt-PT" sz="1200" dirty="0"/>
              <a:t> CRUD </a:t>
            </a:r>
            <a:r>
              <a:rPr lang="pt-PT" sz="1200" dirty="0" err="1"/>
              <a:t>routes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revoke</a:t>
            </a:r>
            <a:r>
              <a:rPr lang="pt-PT" sz="1200" dirty="0"/>
              <a:t> </a:t>
            </a:r>
            <a:r>
              <a:rPr lang="pt-PT" sz="1200" dirty="0" err="1"/>
              <a:t>token</a:t>
            </a:r>
            <a:r>
              <a:rPr lang="pt-PT" sz="1200" dirty="0"/>
              <a:t> </a:t>
            </a:r>
            <a:r>
              <a:rPr lang="pt-PT" sz="1200" dirty="0" err="1"/>
              <a:t>route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authorize</a:t>
            </a:r>
            <a:r>
              <a:rPr lang="pt-PT" sz="1200" dirty="0"/>
              <a:t> </a:t>
            </a:r>
            <a:r>
              <a:rPr lang="pt-PT" sz="1200" dirty="0" err="1"/>
              <a:t>function</a:t>
            </a:r>
            <a:r>
              <a:rPr lang="pt-PT" sz="1200" dirty="0"/>
              <a:t> </a:t>
            </a:r>
            <a:r>
              <a:rPr lang="pt-PT" sz="1200" dirty="0" err="1"/>
              <a:t>returns</a:t>
            </a:r>
            <a:r>
              <a:rPr lang="pt-PT" sz="1200" dirty="0"/>
              <a:t> </a:t>
            </a:r>
            <a:r>
              <a:rPr lang="pt-PT" sz="1200" dirty="0" err="1"/>
              <a:t>an</a:t>
            </a:r>
            <a:r>
              <a:rPr lang="pt-PT" sz="1200" dirty="0"/>
              <a:t> </a:t>
            </a:r>
            <a:r>
              <a:rPr lang="pt-PT" sz="1200" dirty="0" err="1"/>
              <a:t>array</a:t>
            </a:r>
            <a:r>
              <a:rPr lang="pt-PT" sz="1200" dirty="0"/>
              <a:t> </a:t>
            </a:r>
            <a:r>
              <a:rPr lang="pt-PT" sz="1200" dirty="0" err="1"/>
              <a:t>containing</a:t>
            </a:r>
            <a:r>
              <a:rPr lang="pt-PT" sz="1200" dirty="0"/>
              <a:t> </a:t>
            </a:r>
            <a:r>
              <a:rPr lang="pt-PT" sz="1200" dirty="0" err="1"/>
              <a:t>two</a:t>
            </a:r>
            <a:r>
              <a:rPr lang="pt-PT" sz="1200" dirty="0"/>
              <a:t> </a:t>
            </a:r>
            <a:r>
              <a:rPr lang="pt-PT" sz="1200" dirty="0" err="1"/>
              <a:t>middleware</a:t>
            </a:r>
            <a:r>
              <a:rPr lang="pt-PT" sz="1200" dirty="0"/>
              <a:t> </a:t>
            </a:r>
            <a:r>
              <a:rPr lang="pt-PT" sz="1200" dirty="0" err="1"/>
              <a:t>functions</a:t>
            </a:r>
            <a:r>
              <a:rPr lang="pt-PT" sz="1200" dirty="0"/>
              <a:t>:</a:t>
            </a:r>
          </a:p>
          <a:p>
            <a:endParaRPr lang="pt-PT" sz="1200" dirty="0"/>
          </a:p>
          <a:p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first</a:t>
            </a:r>
            <a:r>
              <a:rPr lang="pt-PT" sz="1200" dirty="0"/>
              <a:t> (</a:t>
            </a:r>
            <a:r>
              <a:rPr lang="pt-PT" sz="1200" dirty="0" err="1"/>
              <a:t>jwt</a:t>
            </a:r>
            <a:r>
              <a:rPr lang="pt-PT" sz="1200" dirty="0"/>
              <a:t>({ ... })) </a:t>
            </a:r>
            <a:r>
              <a:rPr lang="pt-PT" sz="1200" dirty="0" err="1"/>
              <a:t>authenticates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request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validating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JWT </a:t>
            </a:r>
            <a:r>
              <a:rPr lang="pt-PT" sz="1200" dirty="0" err="1"/>
              <a:t>access</a:t>
            </a:r>
            <a:r>
              <a:rPr lang="pt-PT" sz="1200" dirty="0"/>
              <a:t> </a:t>
            </a:r>
            <a:r>
              <a:rPr lang="pt-PT" sz="1200" dirty="0" err="1"/>
              <a:t>token</a:t>
            </a:r>
            <a:r>
              <a:rPr lang="pt-PT" sz="1200" dirty="0"/>
              <a:t> in </a:t>
            </a:r>
            <a:r>
              <a:rPr lang="pt-PT" sz="1200" dirty="0" err="1"/>
              <a:t>the</a:t>
            </a:r>
            <a:r>
              <a:rPr lang="pt-PT" sz="1200" dirty="0"/>
              <a:t> "</a:t>
            </a:r>
            <a:r>
              <a:rPr lang="pt-PT" sz="1200" dirty="0" err="1"/>
              <a:t>Authorization</a:t>
            </a:r>
            <a:r>
              <a:rPr lang="pt-PT" sz="1200" dirty="0"/>
              <a:t>" </a:t>
            </a:r>
            <a:r>
              <a:rPr lang="pt-PT" sz="1200" dirty="0" err="1"/>
              <a:t>header</a:t>
            </a:r>
            <a:r>
              <a:rPr lang="pt-PT" sz="1200" dirty="0"/>
              <a:t> </a:t>
            </a:r>
            <a:r>
              <a:rPr lang="pt-PT" sz="1200" dirty="0" err="1"/>
              <a:t>of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http</a:t>
            </a:r>
            <a:r>
              <a:rPr lang="pt-PT" sz="1200" dirty="0"/>
              <a:t> </a:t>
            </a:r>
            <a:r>
              <a:rPr lang="pt-PT" sz="1200" dirty="0" err="1"/>
              <a:t>request</a:t>
            </a:r>
            <a:r>
              <a:rPr lang="pt-PT" sz="1200" dirty="0"/>
              <a:t>.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successful</a:t>
            </a:r>
            <a:r>
              <a:rPr lang="pt-PT" sz="1200" dirty="0"/>
              <a:t> </a:t>
            </a:r>
            <a:r>
              <a:rPr lang="pt-PT" sz="1200" dirty="0" err="1"/>
              <a:t>authentication</a:t>
            </a:r>
            <a:r>
              <a:rPr lang="pt-PT" sz="1200" dirty="0"/>
              <a:t> a </a:t>
            </a:r>
            <a:r>
              <a:rPr lang="pt-PT" sz="1200" dirty="0" err="1"/>
              <a:t>user</a:t>
            </a:r>
            <a:r>
              <a:rPr lang="pt-PT" sz="1200" dirty="0"/>
              <a:t> </a:t>
            </a:r>
            <a:r>
              <a:rPr lang="pt-PT" sz="1200" dirty="0" err="1"/>
              <a:t>object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attached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 </a:t>
            </a:r>
            <a:r>
              <a:rPr lang="pt-PT" sz="1200" dirty="0" err="1"/>
              <a:t>req</a:t>
            </a:r>
            <a:r>
              <a:rPr lang="pt-PT" sz="1200" dirty="0"/>
              <a:t> </a:t>
            </a:r>
            <a:r>
              <a:rPr lang="pt-PT" sz="1200" dirty="0" err="1"/>
              <a:t>object</a:t>
            </a:r>
            <a:r>
              <a:rPr lang="pt-PT" sz="1200" dirty="0"/>
              <a:t> </a:t>
            </a:r>
            <a:r>
              <a:rPr lang="pt-PT" sz="1200" dirty="0" err="1"/>
              <a:t>that</a:t>
            </a:r>
            <a:r>
              <a:rPr lang="pt-PT" sz="1200" dirty="0"/>
              <a:t> </a:t>
            </a:r>
            <a:r>
              <a:rPr lang="pt-PT" sz="1200" dirty="0" err="1"/>
              <a:t>contains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data </a:t>
            </a:r>
            <a:r>
              <a:rPr lang="pt-PT" sz="1200" dirty="0" err="1"/>
              <a:t>from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JWT </a:t>
            </a:r>
            <a:r>
              <a:rPr lang="pt-PT" sz="1200" dirty="0" err="1"/>
              <a:t>token</a:t>
            </a:r>
            <a:r>
              <a:rPr lang="pt-PT" sz="1200" dirty="0"/>
              <a:t>, </a:t>
            </a:r>
            <a:r>
              <a:rPr lang="pt-PT" sz="1200" dirty="0" err="1"/>
              <a:t>which</a:t>
            </a:r>
            <a:r>
              <a:rPr lang="pt-PT" sz="1200" dirty="0"/>
              <a:t> in </a:t>
            </a:r>
            <a:r>
              <a:rPr lang="pt-PT" sz="1200" dirty="0" err="1"/>
              <a:t>this</a:t>
            </a:r>
            <a:r>
              <a:rPr lang="pt-PT" sz="1200" dirty="0"/>
              <a:t> </a:t>
            </a:r>
            <a:r>
              <a:rPr lang="pt-PT" sz="1200" dirty="0" err="1"/>
              <a:t>example</a:t>
            </a:r>
            <a:r>
              <a:rPr lang="pt-PT" sz="1200" dirty="0"/>
              <a:t> </a:t>
            </a:r>
            <a:r>
              <a:rPr lang="pt-PT" sz="1200" dirty="0" err="1"/>
              <a:t>includes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user</a:t>
            </a:r>
            <a:r>
              <a:rPr lang="pt-PT" sz="1200" dirty="0"/>
              <a:t> id (</a:t>
            </a:r>
            <a:r>
              <a:rPr lang="pt-PT" sz="1200" dirty="0" err="1"/>
              <a:t>req.user.id</a:t>
            </a:r>
            <a:r>
              <a:rPr lang="pt-PT" sz="1200" dirty="0"/>
              <a:t>).</a:t>
            </a:r>
          </a:p>
          <a:p>
            <a:endParaRPr lang="pt-PT" sz="1200" dirty="0"/>
          </a:p>
          <a:p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second</a:t>
            </a:r>
            <a:r>
              <a:rPr lang="pt-PT" sz="1200" dirty="0"/>
              <a:t> </a:t>
            </a:r>
            <a:r>
              <a:rPr lang="pt-PT" sz="1200" dirty="0" err="1"/>
              <a:t>authorizes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request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checking</a:t>
            </a:r>
            <a:r>
              <a:rPr lang="pt-PT" sz="1200" dirty="0"/>
              <a:t> </a:t>
            </a:r>
            <a:r>
              <a:rPr lang="pt-PT" sz="1200" dirty="0" err="1"/>
              <a:t>that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authenticated</a:t>
            </a:r>
            <a:r>
              <a:rPr lang="pt-PT" sz="1200" dirty="0"/>
              <a:t> </a:t>
            </a:r>
            <a:r>
              <a:rPr lang="pt-PT" sz="1200" dirty="0" err="1"/>
              <a:t>account</a:t>
            </a:r>
            <a:r>
              <a:rPr lang="pt-PT" sz="1200" dirty="0"/>
              <a:t> </a:t>
            </a:r>
            <a:r>
              <a:rPr lang="pt-PT" sz="1200" dirty="0" err="1"/>
              <a:t>still</a:t>
            </a:r>
            <a:r>
              <a:rPr lang="pt-PT" sz="1200" dirty="0"/>
              <a:t> </a:t>
            </a:r>
            <a:r>
              <a:rPr lang="pt-PT" sz="1200" dirty="0" err="1"/>
              <a:t>exists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authorized</a:t>
            </a:r>
            <a:r>
              <a:rPr lang="pt-PT" sz="1200" dirty="0"/>
              <a:t> to </a:t>
            </a:r>
            <a:r>
              <a:rPr lang="pt-PT" sz="1200" dirty="0" err="1"/>
              <a:t>access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requested</a:t>
            </a:r>
            <a:r>
              <a:rPr lang="pt-PT" sz="1200" dirty="0"/>
              <a:t> </a:t>
            </a:r>
            <a:r>
              <a:rPr lang="pt-PT" sz="1200" dirty="0" err="1"/>
              <a:t>route</a:t>
            </a:r>
            <a:r>
              <a:rPr lang="pt-PT" sz="1200" dirty="0"/>
              <a:t> </a:t>
            </a:r>
            <a:r>
              <a:rPr lang="pt-PT" sz="1200" dirty="0" err="1"/>
              <a:t>based</a:t>
            </a:r>
            <a:r>
              <a:rPr lang="pt-PT" sz="1200" dirty="0"/>
              <a:t> </a:t>
            </a:r>
            <a:r>
              <a:rPr lang="pt-PT" sz="1200" dirty="0" err="1"/>
              <a:t>on</a:t>
            </a:r>
            <a:r>
              <a:rPr lang="pt-PT" sz="1200" dirty="0"/>
              <a:t> </a:t>
            </a:r>
            <a:r>
              <a:rPr lang="pt-PT" sz="1200" dirty="0" err="1"/>
              <a:t>its</a:t>
            </a:r>
            <a:r>
              <a:rPr lang="pt-PT" sz="1200" dirty="0"/>
              <a:t> role. </a:t>
            </a:r>
            <a:r>
              <a:rPr lang="pt-PT" sz="1200" dirty="0" err="1"/>
              <a:t>The</a:t>
            </a:r>
            <a:r>
              <a:rPr lang="pt-PT" sz="1200" dirty="0"/>
              <a:t> </a:t>
            </a:r>
            <a:r>
              <a:rPr lang="pt-PT" sz="1200" dirty="0" err="1"/>
              <a:t>second</a:t>
            </a:r>
            <a:r>
              <a:rPr lang="pt-PT" sz="1200" dirty="0"/>
              <a:t> </a:t>
            </a:r>
            <a:r>
              <a:rPr lang="pt-PT" sz="1200" dirty="0" err="1"/>
              <a:t>middleware</a:t>
            </a:r>
            <a:r>
              <a:rPr lang="pt-PT" sz="1200" dirty="0"/>
              <a:t> </a:t>
            </a:r>
            <a:r>
              <a:rPr lang="pt-PT" sz="1200" dirty="0" err="1"/>
              <a:t>function</a:t>
            </a:r>
            <a:r>
              <a:rPr lang="pt-PT" sz="1200" dirty="0"/>
              <a:t> </a:t>
            </a:r>
            <a:r>
              <a:rPr lang="pt-PT" sz="1200" dirty="0" err="1"/>
              <a:t>also</a:t>
            </a:r>
            <a:r>
              <a:rPr lang="pt-PT" sz="1200" dirty="0"/>
              <a:t> </a:t>
            </a:r>
            <a:r>
              <a:rPr lang="pt-PT" sz="1200" dirty="0" err="1"/>
              <a:t>attaches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 role </a:t>
            </a:r>
            <a:r>
              <a:rPr lang="pt-PT" sz="1200" dirty="0" err="1"/>
              <a:t>property</a:t>
            </a:r>
            <a:r>
              <a:rPr lang="pt-PT" sz="1200" dirty="0"/>
              <a:t> </a:t>
            </a:r>
            <a:r>
              <a:rPr lang="pt-PT" sz="1200" dirty="0" err="1"/>
              <a:t>and</a:t>
            </a:r>
            <a:r>
              <a:rPr lang="pt-PT" sz="1200" dirty="0"/>
              <a:t> </a:t>
            </a:r>
            <a:r>
              <a:rPr lang="pt-PT" sz="1200" dirty="0" err="1"/>
              <a:t>the</a:t>
            </a:r>
            <a:r>
              <a:rPr lang="pt-PT" sz="1200" dirty="0"/>
              <a:t> </a:t>
            </a:r>
            <a:r>
              <a:rPr lang="pt-PT" sz="1200" dirty="0" err="1"/>
              <a:t>ownsToken</a:t>
            </a:r>
            <a:r>
              <a:rPr lang="pt-PT" sz="1200" dirty="0"/>
              <a:t> </a:t>
            </a:r>
            <a:r>
              <a:rPr lang="pt-PT" sz="1200" dirty="0" err="1"/>
              <a:t>method</a:t>
            </a:r>
            <a:r>
              <a:rPr lang="pt-PT" sz="1200" dirty="0"/>
              <a:t> to </a:t>
            </a:r>
            <a:r>
              <a:rPr lang="pt-PT" sz="1200" dirty="0" err="1"/>
              <a:t>the</a:t>
            </a:r>
            <a:r>
              <a:rPr lang="pt-PT" sz="1200" dirty="0"/>
              <a:t> </a:t>
            </a:r>
            <a:r>
              <a:rPr lang="pt-PT" sz="1200" dirty="0" err="1"/>
              <a:t>req.userobject</a:t>
            </a:r>
            <a:r>
              <a:rPr lang="pt-PT" sz="1200" dirty="0"/>
              <a:t> </a:t>
            </a:r>
            <a:r>
              <a:rPr lang="pt-PT" sz="1200" dirty="0" err="1"/>
              <a:t>so</a:t>
            </a:r>
            <a:r>
              <a:rPr lang="pt-PT" sz="1200" dirty="0"/>
              <a:t> </a:t>
            </a:r>
            <a:r>
              <a:rPr lang="pt-PT" sz="1200" dirty="0" err="1"/>
              <a:t>they</a:t>
            </a:r>
            <a:r>
              <a:rPr lang="pt-PT" sz="1200" dirty="0"/>
              <a:t> can </a:t>
            </a:r>
            <a:r>
              <a:rPr lang="pt-PT" sz="1200" dirty="0" err="1"/>
              <a:t>be</a:t>
            </a:r>
            <a:r>
              <a:rPr lang="pt-PT" sz="1200" dirty="0"/>
              <a:t> </a:t>
            </a:r>
            <a:r>
              <a:rPr lang="pt-PT" sz="1200" dirty="0" err="1"/>
              <a:t>accessed</a:t>
            </a:r>
            <a:r>
              <a:rPr lang="pt-PT" sz="1200" dirty="0"/>
              <a:t> </a:t>
            </a:r>
            <a:r>
              <a:rPr lang="pt-PT" sz="1200" dirty="0" err="1"/>
              <a:t>by</a:t>
            </a:r>
            <a:r>
              <a:rPr lang="pt-PT" sz="1200" dirty="0"/>
              <a:t> </a:t>
            </a:r>
            <a:r>
              <a:rPr lang="pt-PT" sz="1200" dirty="0" err="1"/>
              <a:t>controller</a:t>
            </a:r>
            <a:r>
              <a:rPr lang="pt-PT" sz="1200" dirty="0"/>
              <a:t> </a:t>
            </a:r>
            <a:r>
              <a:rPr lang="pt-PT" sz="1200" dirty="0" err="1"/>
              <a:t>functions</a:t>
            </a:r>
            <a:r>
              <a:rPr lang="pt-PT" sz="1200" dirty="0"/>
              <a:t>.</a:t>
            </a:r>
          </a:p>
          <a:p>
            <a:endParaRPr lang="pt-PT" sz="1200" dirty="0"/>
          </a:p>
          <a:p>
            <a:r>
              <a:rPr lang="pt-PT" sz="1200" dirty="0" err="1"/>
              <a:t>If</a:t>
            </a:r>
            <a:r>
              <a:rPr lang="pt-PT" sz="1200" dirty="0"/>
              <a:t> </a:t>
            </a:r>
            <a:r>
              <a:rPr lang="pt-PT" sz="1200" dirty="0" err="1"/>
              <a:t>either</a:t>
            </a:r>
            <a:r>
              <a:rPr lang="pt-PT" sz="1200" dirty="0"/>
              <a:t> </a:t>
            </a:r>
            <a:r>
              <a:rPr lang="pt-PT" sz="1200" dirty="0" err="1"/>
              <a:t>authentication</a:t>
            </a:r>
            <a:r>
              <a:rPr lang="pt-PT" sz="1200" dirty="0"/>
              <a:t> </a:t>
            </a:r>
            <a:r>
              <a:rPr lang="pt-PT" sz="1200" dirty="0" err="1"/>
              <a:t>or</a:t>
            </a:r>
            <a:r>
              <a:rPr lang="pt-PT" sz="1200" dirty="0"/>
              <a:t> </a:t>
            </a:r>
            <a:r>
              <a:rPr lang="pt-PT" sz="1200" dirty="0" err="1"/>
              <a:t>authorization</a:t>
            </a:r>
            <a:r>
              <a:rPr lang="pt-PT" sz="1200" dirty="0"/>
              <a:t> </a:t>
            </a:r>
            <a:r>
              <a:rPr lang="pt-PT" sz="1200" dirty="0" err="1"/>
              <a:t>fails</a:t>
            </a:r>
            <a:r>
              <a:rPr lang="pt-PT" sz="1200" dirty="0"/>
              <a:t> </a:t>
            </a:r>
            <a:r>
              <a:rPr lang="pt-PT" sz="1200" dirty="0" err="1"/>
              <a:t>then</a:t>
            </a:r>
            <a:r>
              <a:rPr lang="pt-PT" sz="1200" dirty="0"/>
              <a:t> a 401 </a:t>
            </a:r>
            <a:r>
              <a:rPr lang="pt-PT" sz="1200" dirty="0" err="1"/>
              <a:t>Unauthorized</a:t>
            </a:r>
            <a:r>
              <a:rPr lang="pt-PT" sz="1200" dirty="0"/>
              <a:t> response </a:t>
            </a:r>
            <a:r>
              <a:rPr lang="pt-PT" sz="1200" dirty="0" err="1"/>
              <a:t>is</a:t>
            </a:r>
            <a:r>
              <a:rPr lang="pt-PT" sz="1200" dirty="0"/>
              <a:t> </a:t>
            </a:r>
            <a:r>
              <a:rPr lang="pt-PT" sz="1200" dirty="0" err="1"/>
              <a:t>returned</a:t>
            </a:r>
            <a:r>
              <a:rPr lang="pt-PT" sz="1200" dirty="0"/>
              <a:t>.</a:t>
            </a:r>
          </a:p>
          <a:p>
            <a:endParaRPr lang="pt-PT" sz="1200" dirty="0"/>
          </a:p>
        </p:txBody>
      </p:sp>
    </p:spTree>
    <p:extLst>
      <p:ext uri="{BB962C8B-B14F-4D97-AF65-F5344CB8AC3E}">
        <p14:creationId xmlns:p14="http://schemas.microsoft.com/office/powerpoint/2010/main" val="10753666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7136B28-7DA0-4642-BEDA-E0FC89958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025" y="2067817"/>
            <a:ext cx="6248400" cy="408914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30DB02B-D84B-AC4F-9B38-E9F428456281}"/>
              </a:ext>
            </a:extLst>
          </p:cNvPr>
          <p:cNvSpPr txBox="1"/>
          <p:nvPr/>
        </p:nvSpPr>
        <p:spPr>
          <a:xfrm>
            <a:off x="551512" y="1065182"/>
            <a:ext cx="80409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Error-</a:t>
            </a:r>
            <a:r>
              <a:rPr lang="pt-PT" dirty="0" err="1"/>
              <a:t>handler.js</a:t>
            </a:r>
            <a:r>
              <a:rPr lang="pt-PT" dirty="0"/>
              <a:t> -&gt;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catch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errors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remove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for </a:t>
            </a:r>
            <a:r>
              <a:rPr lang="pt-PT" dirty="0" err="1"/>
              <a:t>duplicated</a:t>
            </a:r>
            <a:r>
              <a:rPr lang="pt-PT" dirty="0"/>
              <a:t> error handling </a:t>
            </a:r>
            <a:r>
              <a:rPr lang="pt-PT" dirty="0" err="1"/>
              <a:t>code</a:t>
            </a:r>
            <a:r>
              <a:rPr lang="pt-PT" dirty="0"/>
              <a:t> </a:t>
            </a:r>
            <a:r>
              <a:rPr lang="pt-PT" dirty="0" err="1"/>
              <a:t>throughout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application</a:t>
            </a:r>
            <a:r>
              <a:rPr lang="pt-PT" dirty="0"/>
              <a:t>. </a:t>
            </a:r>
            <a:r>
              <a:rPr lang="pt-PT" dirty="0" err="1"/>
              <a:t>It's</a:t>
            </a:r>
            <a:r>
              <a:rPr lang="pt-PT" dirty="0"/>
              <a:t> </a:t>
            </a:r>
            <a:r>
              <a:rPr lang="pt-PT" dirty="0" err="1"/>
              <a:t>configured</a:t>
            </a:r>
            <a:r>
              <a:rPr lang="pt-PT" dirty="0"/>
              <a:t> as </a:t>
            </a:r>
            <a:r>
              <a:rPr lang="pt-PT" dirty="0" err="1"/>
              <a:t>middleware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main</a:t>
            </a:r>
            <a:r>
              <a:rPr lang="pt-PT" dirty="0"/>
              <a:t> server.js file.</a:t>
            </a:r>
          </a:p>
        </p:txBody>
      </p:sp>
    </p:spTree>
    <p:extLst>
      <p:ext uri="{BB962C8B-B14F-4D97-AF65-F5344CB8AC3E}">
        <p14:creationId xmlns:p14="http://schemas.microsoft.com/office/powerpoint/2010/main" val="4132765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2.3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D9835B-6936-4D4A-B2CE-ABB56E8C5E04}"/>
              </a:ext>
            </a:extLst>
          </p:cNvPr>
          <p:cNvSpPr txBox="1"/>
          <p:nvPr/>
        </p:nvSpPr>
        <p:spPr>
          <a:xfrm>
            <a:off x="1144368" y="3894256"/>
            <a:ext cx="685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Oracle-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backed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open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relational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(RDBMS)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(SQL).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runs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virtually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Linux, UNIX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Windows.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Although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range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publishing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307231-4A4D-4F4F-B3D7-4EB594F2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817" y="1724520"/>
            <a:ext cx="2476365" cy="1650910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ACAF6C0B-0999-5C46-8D2A-7B268B0EE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341901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F3126CF-54BF-7447-8B9F-81DB45D3F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2232707"/>
            <a:ext cx="6553200" cy="364421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3C985CE-1026-AC44-90C8-1F2908B6B54E}"/>
              </a:ext>
            </a:extLst>
          </p:cNvPr>
          <p:cNvSpPr txBox="1"/>
          <p:nvPr/>
        </p:nvSpPr>
        <p:spPr>
          <a:xfrm>
            <a:off x="306388" y="998751"/>
            <a:ext cx="8526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Validate-request.js</a:t>
            </a:r>
            <a:r>
              <a:rPr lang="pt-PT" dirty="0"/>
              <a:t> -&gt;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validate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</a:t>
            </a:r>
            <a:r>
              <a:rPr lang="pt-PT" dirty="0" err="1"/>
              <a:t>middleware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validates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body </a:t>
            </a:r>
            <a:r>
              <a:rPr lang="pt-PT" dirty="0" err="1"/>
              <a:t>of</a:t>
            </a:r>
            <a:r>
              <a:rPr lang="pt-PT" dirty="0"/>
              <a:t> a </a:t>
            </a:r>
            <a:r>
              <a:rPr lang="pt-PT" dirty="0" err="1"/>
              <a:t>request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a </a:t>
            </a:r>
            <a:r>
              <a:rPr lang="pt-PT" dirty="0" err="1"/>
              <a:t>Joi</a:t>
            </a:r>
            <a:r>
              <a:rPr lang="pt-PT" dirty="0"/>
              <a:t> </a:t>
            </a:r>
            <a:r>
              <a:rPr lang="pt-PT" dirty="0" err="1"/>
              <a:t>schema</a:t>
            </a:r>
            <a:r>
              <a:rPr lang="pt-PT" dirty="0"/>
              <a:t> </a:t>
            </a:r>
            <a:r>
              <a:rPr lang="pt-PT" dirty="0" err="1"/>
              <a:t>object</a:t>
            </a:r>
            <a:r>
              <a:rPr lang="pt-PT" dirty="0"/>
              <a:t>.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schema</a:t>
            </a:r>
            <a:r>
              <a:rPr lang="pt-PT" dirty="0"/>
              <a:t> </a:t>
            </a:r>
            <a:r>
              <a:rPr lang="pt-PT" dirty="0" err="1"/>
              <a:t>middleware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 in </a:t>
            </a:r>
            <a:r>
              <a:rPr lang="pt-PT" dirty="0" err="1"/>
              <a:t>controllers</a:t>
            </a:r>
            <a:r>
              <a:rPr lang="pt-PT" dirty="0"/>
              <a:t> to </a:t>
            </a:r>
            <a:r>
              <a:rPr lang="pt-PT" dirty="0" err="1"/>
              <a:t>validate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</a:t>
            </a:r>
            <a:r>
              <a:rPr lang="pt-PT" dirty="0" err="1"/>
              <a:t>against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schema</a:t>
            </a:r>
            <a:r>
              <a:rPr lang="pt-PT" dirty="0"/>
              <a:t> for a </a:t>
            </a:r>
            <a:r>
              <a:rPr lang="pt-PT" dirty="0" err="1"/>
              <a:t>specific</a:t>
            </a:r>
            <a:r>
              <a:rPr lang="pt-PT" dirty="0"/>
              <a:t> </a:t>
            </a:r>
            <a:r>
              <a:rPr lang="pt-PT" dirty="0" err="1"/>
              <a:t>route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971693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5C6BD30-478C-E24B-A0B6-E417247D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2161524"/>
            <a:ext cx="5562600" cy="40930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F34171E-ACB5-6F48-A714-25723A6E13F8}"/>
              </a:ext>
            </a:extLst>
          </p:cNvPr>
          <p:cNvSpPr txBox="1"/>
          <p:nvPr/>
        </p:nvSpPr>
        <p:spPr>
          <a:xfrm>
            <a:off x="517771" y="1089411"/>
            <a:ext cx="81084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Account.model.js</a:t>
            </a:r>
            <a:r>
              <a:rPr lang="pt-PT" dirty="0"/>
              <a:t> -&gt; Defines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accounts</a:t>
            </a:r>
            <a:r>
              <a:rPr lang="pt-PT" dirty="0"/>
              <a:t> </a:t>
            </a:r>
            <a:r>
              <a:rPr lang="pt-PT" dirty="0" err="1"/>
              <a:t>table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Mysql</a:t>
            </a:r>
            <a:r>
              <a:rPr lang="pt-PT" dirty="0"/>
              <a:t> </a:t>
            </a:r>
            <a:r>
              <a:rPr lang="pt-PT" dirty="0" err="1"/>
              <a:t>Database.The</a:t>
            </a:r>
            <a:r>
              <a:rPr lang="pt-PT" dirty="0"/>
              <a:t> </a:t>
            </a:r>
            <a:r>
              <a:rPr lang="pt-PT" dirty="0" err="1"/>
              <a:t>DataTypes.Virtual</a:t>
            </a:r>
            <a:r>
              <a:rPr lang="pt-PT" dirty="0"/>
              <a:t> are </a:t>
            </a:r>
            <a:r>
              <a:rPr lang="pt-PT" dirty="0" err="1"/>
              <a:t>sequelize</a:t>
            </a:r>
            <a:r>
              <a:rPr lang="pt-PT" dirty="0"/>
              <a:t> virtual </a:t>
            </a:r>
            <a:r>
              <a:rPr lang="pt-PT" dirty="0" err="1"/>
              <a:t>fields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 to </a:t>
            </a:r>
            <a:r>
              <a:rPr lang="pt-PT" dirty="0" err="1"/>
              <a:t>store</a:t>
            </a:r>
            <a:r>
              <a:rPr lang="pt-PT" dirty="0"/>
              <a:t> </a:t>
            </a:r>
            <a:r>
              <a:rPr lang="pt-PT" dirty="0" err="1"/>
              <a:t>values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are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persisted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for </a:t>
            </a:r>
            <a:r>
              <a:rPr lang="pt-PT" dirty="0" err="1"/>
              <a:t>convenience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255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889082C-29D2-8845-9798-AC816FCA3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863" y="2017208"/>
            <a:ext cx="4057084" cy="362159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058F8B6-F42D-474E-BE91-6B65C5DD78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15055" y="2017208"/>
            <a:ext cx="4057084" cy="362159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652B05F-28FE-2846-AFCD-2E7C9410552F}"/>
              </a:ext>
            </a:extLst>
          </p:cNvPr>
          <p:cNvSpPr txBox="1"/>
          <p:nvPr/>
        </p:nvSpPr>
        <p:spPr>
          <a:xfrm>
            <a:off x="371862" y="971958"/>
            <a:ext cx="8460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Account.service.js</a:t>
            </a:r>
            <a:r>
              <a:rPr lang="pt-PT" dirty="0"/>
              <a:t> -&gt; </a:t>
            </a:r>
            <a:r>
              <a:rPr lang="pt-PT" dirty="0" err="1"/>
              <a:t>Contains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business </a:t>
            </a:r>
            <a:r>
              <a:rPr lang="pt-PT" dirty="0" err="1"/>
              <a:t>logic</a:t>
            </a:r>
            <a:r>
              <a:rPr lang="pt-PT" dirty="0"/>
              <a:t> for </a:t>
            </a:r>
            <a:r>
              <a:rPr lang="pt-PT" dirty="0" err="1"/>
              <a:t>signup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verification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jwt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refresh</a:t>
            </a:r>
            <a:r>
              <a:rPr lang="pt-PT" dirty="0"/>
              <a:t> </a:t>
            </a:r>
            <a:r>
              <a:rPr lang="pt-PT" dirty="0" err="1"/>
              <a:t>tokens</a:t>
            </a:r>
            <a:r>
              <a:rPr lang="pt-PT" dirty="0"/>
              <a:t>.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countains</a:t>
            </a:r>
            <a:r>
              <a:rPr lang="pt-PT" dirty="0"/>
              <a:t> </a:t>
            </a:r>
            <a:r>
              <a:rPr lang="pt-PT" dirty="0" err="1"/>
              <a:t>every</a:t>
            </a:r>
            <a:r>
              <a:rPr lang="pt-PT" dirty="0"/>
              <a:t> </a:t>
            </a:r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CRUD </a:t>
            </a:r>
            <a:r>
              <a:rPr lang="pt-PT" dirty="0" err="1"/>
              <a:t>Methods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24550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F0C4345-14FD-ED4C-94DD-45E8E8E924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3285" y="2209344"/>
            <a:ext cx="4481216" cy="38862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A1C4C0B-69A2-0A4D-8044-232C4D8F3EDD}"/>
              </a:ext>
            </a:extLst>
          </p:cNvPr>
          <p:cNvSpPr txBox="1"/>
          <p:nvPr/>
        </p:nvSpPr>
        <p:spPr>
          <a:xfrm>
            <a:off x="136186" y="1009015"/>
            <a:ext cx="88554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Register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-&gt; </a:t>
            </a:r>
            <a:r>
              <a:rPr lang="pt-PT" dirty="0" err="1"/>
              <a:t>Registers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first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being</a:t>
            </a:r>
            <a:r>
              <a:rPr lang="pt-PT" dirty="0"/>
              <a:t> </a:t>
            </a:r>
            <a:r>
              <a:rPr lang="pt-PT" dirty="0" err="1"/>
              <a:t>registered</a:t>
            </a:r>
            <a:endParaRPr lang="pt-PT" dirty="0"/>
          </a:p>
          <a:p>
            <a:r>
              <a:rPr lang="pt-PT" dirty="0"/>
              <a:t>sets </a:t>
            </a:r>
            <a:r>
              <a:rPr lang="pt-PT" dirty="0" err="1"/>
              <a:t>the</a:t>
            </a:r>
            <a:r>
              <a:rPr lang="pt-PT" dirty="0"/>
              <a:t> role as </a:t>
            </a:r>
            <a:r>
              <a:rPr lang="pt-PT" dirty="0" err="1"/>
              <a:t>Admin</a:t>
            </a:r>
            <a:r>
              <a:rPr lang="pt-PT" dirty="0"/>
              <a:t>. </a:t>
            </a:r>
          </a:p>
          <a:p>
            <a:r>
              <a:rPr lang="pt-PT" dirty="0" err="1"/>
              <a:t>VerifyEmail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-&gt; </a:t>
            </a:r>
            <a:r>
              <a:rPr lang="pt-PT" dirty="0" err="1"/>
              <a:t>Checks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verificationToken</a:t>
            </a:r>
            <a:r>
              <a:rPr lang="pt-PT" dirty="0"/>
              <a:t> </a:t>
            </a:r>
            <a:r>
              <a:rPr lang="pt-PT" dirty="0" err="1"/>
              <a:t>stored</a:t>
            </a:r>
            <a:r>
              <a:rPr lang="pt-PT" dirty="0"/>
              <a:t>,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throws</a:t>
            </a:r>
            <a:r>
              <a:rPr lang="pt-PT" dirty="0"/>
              <a:t> a error </a:t>
            </a:r>
            <a:r>
              <a:rPr lang="pt-PT" dirty="0" err="1"/>
              <a:t>message</a:t>
            </a:r>
            <a:r>
              <a:rPr lang="pt-PT" dirty="0"/>
              <a:t>.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exists</a:t>
            </a:r>
            <a:r>
              <a:rPr lang="pt-PT" dirty="0"/>
              <a:t>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updates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verified</a:t>
            </a:r>
            <a:r>
              <a:rPr lang="pt-PT" dirty="0"/>
              <a:t> </a:t>
            </a:r>
            <a:r>
              <a:rPr lang="pt-PT" dirty="0" err="1"/>
              <a:t>field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saves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676794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63B1F6E-83C1-564F-A92C-0E958FAD10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6166" y="1589088"/>
            <a:ext cx="4371667" cy="475514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E1C9A0D-0EB1-DC4C-92BF-3996AD191E93}"/>
              </a:ext>
            </a:extLst>
          </p:cNvPr>
          <p:cNvSpPr txBox="1"/>
          <p:nvPr/>
        </p:nvSpPr>
        <p:spPr>
          <a:xfrm>
            <a:off x="1396302" y="1032347"/>
            <a:ext cx="5752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User password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reset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28478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2734540-8CDD-C447-B2E8-CB168E1919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47088" y="1796827"/>
            <a:ext cx="5252274" cy="455158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16B59F2-2B53-6648-8161-EF5C15DA2569}"/>
              </a:ext>
            </a:extLst>
          </p:cNvPr>
          <p:cNvSpPr txBox="1"/>
          <p:nvPr/>
        </p:nvSpPr>
        <p:spPr>
          <a:xfrm>
            <a:off x="1793687" y="926545"/>
            <a:ext cx="58790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Basic </a:t>
            </a:r>
            <a:r>
              <a:rPr lang="pt-PT" dirty="0" err="1"/>
              <a:t>get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create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for </a:t>
            </a:r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new</a:t>
            </a:r>
            <a:r>
              <a:rPr lang="pt-PT" dirty="0"/>
              <a:t> </a:t>
            </a:r>
            <a:r>
              <a:rPr lang="pt-PT" dirty="0" err="1"/>
              <a:t>users</a:t>
            </a:r>
            <a:r>
              <a:rPr lang="pt-PT" dirty="0"/>
              <a:t>, </a:t>
            </a:r>
            <a:r>
              <a:rPr lang="pt-PT" dirty="0" err="1"/>
              <a:t>after</a:t>
            </a:r>
            <a:r>
              <a:rPr lang="pt-PT" dirty="0"/>
              <a:t> </a:t>
            </a:r>
            <a:r>
              <a:rPr lang="pt-PT" dirty="0" err="1"/>
              <a:t>verifying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same</a:t>
            </a:r>
            <a:r>
              <a:rPr lang="pt-PT" dirty="0"/>
              <a:t> email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Update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77957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2FA8E9E-197B-7341-8125-A23142BAED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3412" y="1806072"/>
            <a:ext cx="4837176" cy="448995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C5A3839-0F31-9742-8BBB-F4499B7FE86A}"/>
              </a:ext>
            </a:extLst>
          </p:cNvPr>
          <p:cNvSpPr txBox="1"/>
          <p:nvPr/>
        </p:nvSpPr>
        <p:spPr>
          <a:xfrm>
            <a:off x="1504825" y="1097810"/>
            <a:ext cx="6336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Refresh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, password </a:t>
            </a:r>
            <a:r>
              <a:rPr lang="pt-PT" dirty="0" err="1"/>
              <a:t>hash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random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string</a:t>
            </a:r>
            <a:r>
              <a:rPr lang="pt-PT" dirty="0"/>
              <a:t> </a:t>
            </a:r>
            <a:r>
              <a:rPr lang="pt-PT" dirty="0" err="1"/>
              <a:t>Functions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653946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875B95-9166-0E46-9B28-AE55A66D22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1873" y="1670614"/>
            <a:ext cx="5302703" cy="462541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A2675E15-C1D4-414F-97E0-17E29383B8BC}"/>
              </a:ext>
            </a:extLst>
          </p:cNvPr>
          <p:cNvSpPr txBox="1"/>
          <p:nvPr/>
        </p:nvSpPr>
        <p:spPr>
          <a:xfrm>
            <a:off x="2187639" y="1120585"/>
            <a:ext cx="497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send</a:t>
            </a:r>
            <a:r>
              <a:rPr lang="pt-PT" dirty="0"/>
              <a:t> email </a:t>
            </a:r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needed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29816185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334CE-4FEA-5A43-9897-1FC5D7E11E03}"/>
              </a:ext>
            </a:extLst>
          </p:cNvPr>
          <p:cNvSpPr txBox="1"/>
          <p:nvPr/>
        </p:nvSpPr>
        <p:spPr>
          <a:xfrm>
            <a:off x="324317" y="1659285"/>
            <a:ext cx="3100721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 err="1"/>
              <a:t>Account.controller.js</a:t>
            </a:r>
            <a:r>
              <a:rPr lang="pt-PT" sz="1400" dirty="0"/>
              <a:t> -&gt;</a:t>
            </a:r>
          </a:p>
          <a:p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accounts</a:t>
            </a:r>
            <a:r>
              <a:rPr lang="pt-PT" sz="1400" dirty="0"/>
              <a:t> </a:t>
            </a:r>
            <a:r>
              <a:rPr lang="pt-PT" sz="1400" dirty="0" err="1"/>
              <a:t>controller</a:t>
            </a:r>
            <a:r>
              <a:rPr lang="pt-PT" sz="1400" dirty="0"/>
              <a:t> defines </a:t>
            </a:r>
            <a:r>
              <a:rPr lang="pt-PT" sz="1400" dirty="0" err="1"/>
              <a:t>all</a:t>
            </a:r>
            <a:r>
              <a:rPr lang="pt-PT" sz="1400" dirty="0"/>
              <a:t> /</a:t>
            </a:r>
            <a:r>
              <a:rPr lang="pt-PT" sz="1400" dirty="0" err="1"/>
              <a:t>accounts</a:t>
            </a:r>
            <a:r>
              <a:rPr lang="pt-PT" sz="1400" dirty="0"/>
              <a:t> </a:t>
            </a:r>
            <a:r>
              <a:rPr lang="pt-PT" sz="1400" dirty="0" err="1"/>
              <a:t>routes</a:t>
            </a:r>
            <a:r>
              <a:rPr lang="pt-PT" sz="1400" dirty="0"/>
              <a:t>.</a:t>
            </a:r>
          </a:p>
          <a:p>
            <a:r>
              <a:rPr lang="pt-PT" sz="1400" dirty="0" err="1"/>
              <a:t>Routes</a:t>
            </a:r>
            <a:r>
              <a:rPr lang="pt-PT" sz="1400" dirty="0"/>
              <a:t> </a:t>
            </a:r>
            <a:r>
              <a:rPr lang="pt-PT" sz="1400" dirty="0" err="1"/>
              <a:t>that</a:t>
            </a:r>
            <a:r>
              <a:rPr lang="pt-PT" sz="1400" dirty="0"/>
              <a:t> </a:t>
            </a:r>
            <a:r>
              <a:rPr lang="pt-PT" sz="1400" dirty="0" err="1"/>
              <a:t>require</a:t>
            </a:r>
            <a:r>
              <a:rPr lang="pt-PT" sz="1400" dirty="0"/>
              <a:t> </a:t>
            </a:r>
            <a:r>
              <a:rPr lang="pt-PT" sz="1400" dirty="0" err="1"/>
              <a:t>authorization</a:t>
            </a:r>
            <a:r>
              <a:rPr lang="pt-PT" sz="1400" dirty="0"/>
              <a:t> </a:t>
            </a:r>
            <a:r>
              <a:rPr lang="pt-PT" sz="1400" dirty="0" err="1"/>
              <a:t>include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middleware</a:t>
            </a:r>
            <a:r>
              <a:rPr lang="pt-PT" sz="1400" dirty="0"/>
              <a:t> </a:t>
            </a:r>
            <a:r>
              <a:rPr lang="pt-PT" sz="1400" dirty="0" err="1"/>
              <a:t>function</a:t>
            </a:r>
            <a:r>
              <a:rPr lang="pt-PT" sz="1400" dirty="0"/>
              <a:t> </a:t>
            </a:r>
            <a:r>
              <a:rPr lang="pt-PT" sz="1400" dirty="0" err="1"/>
              <a:t>authorize</a:t>
            </a:r>
            <a:r>
              <a:rPr lang="pt-PT" sz="1400" dirty="0"/>
              <a:t>() </a:t>
            </a:r>
            <a:r>
              <a:rPr lang="pt-PT" sz="1400" dirty="0" err="1"/>
              <a:t>and</a:t>
            </a:r>
            <a:r>
              <a:rPr lang="pt-PT" sz="1400" dirty="0"/>
              <a:t> </a:t>
            </a:r>
            <a:r>
              <a:rPr lang="pt-PT" sz="1400" dirty="0" err="1"/>
              <a:t>optionally</a:t>
            </a:r>
            <a:r>
              <a:rPr lang="pt-PT" sz="1400" dirty="0"/>
              <a:t> </a:t>
            </a:r>
            <a:r>
              <a:rPr lang="pt-PT" sz="1400" dirty="0" err="1"/>
              <a:t>specify</a:t>
            </a:r>
            <a:r>
              <a:rPr lang="pt-PT" sz="1400" dirty="0"/>
              <a:t> a role, </a:t>
            </a:r>
            <a:r>
              <a:rPr lang="pt-PT" sz="1400" dirty="0" err="1"/>
              <a:t>if</a:t>
            </a:r>
            <a:r>
              <a:rPr lang="pt-PT" sz="1400" dirty="0"/>
              <a:t> a role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specified</a:t>
            </a:r>
            <a:r>
              <a:rPr lang="pt-PT" sz="1400" dirty="0"/>
              <a:t> </a:t>
            </a:r>
            <a:r>
              <a:rPr lang="pt-PT" sz="1400" dirty="0" err="1"/>
              <a:t>then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route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restricted</a:t>
            </a:r>
            <a:r>
              <a:rPr lang="pt-PT" sz="1400" dirty="0"/>
              <a:t> to </a:t>
            </a:r>
            <a:r>
              <a:rPr lang="pt-PT" sz="1400" dirty="0" err="1"/>
              <a:t>users</a:t>
            </a:r>
            <a:r>
              <a:rPr lang="pt-PT" sz="1400" dirty="0"/>
              <a:t> in </a:t>
            </a:r>
            <a:r>
              <a:rPr lang="pt-PT" sz="1400" dirty="0" err="1"/>
              <a:t>that</a:t>
            </a:r>
            <a:r>
              <a:rPr lang="pt-PT" sz="1400" dirty="0"/>
              <a:t> role, </a:t>
            </a:r>
            <a:r>
              <a:rPr lang="pt-PT" sz="1400" dirty="0" err="1"/>
              <a:t>otherwise</a:t>
            </a:r>
            <a:r>
              <a:rPr lang="pt-PT" sz="1400" dirty="0"/>
              <a:t>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route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restricted</a:t>
            </a:r>
            <a:r>
              <a:rPr lang="pt-PT" sz="1400" dirty="0"/>
              <a:t> to </a:t>
            </a:r>
            <a:r>
              <a:rPr lang="pt-PT" sz="1400" dirty="0" err="1"/>
              <a:t>all</a:t>
            </a:r>
            <a:r>
              <a:rPr lang="pt-PT" sz="1400" dirty="0"/>
              <a:t> </a:t>
            </a:r>
            <a:r>
              <a:rPr lang="pt-PT" sz="1400" dirty="0" err="1"/>
              <a:t>authenticated</a:t>
            </a:r>
            <a:r>
              <a:rPr lang="pt-PT" sz="1400" dirty="0"/>
              <a:t> </a:t>
            </a:r>
            <a:r>
              <a:rPr lang="pt-PT" sz="1400" dirty="0" err="1"/>
              <a:t>users</a:t>
            </a:r>
            <a:r>
              <a:rPr lang="pt-PT" sz="1400" dirty="0"/>
              <a:t> </a:t>
            </a:r>
            <a:r>
              <a:rPr lang="pt-PT" sz="1400" dirty="0" err="1"/>
              <a:t>regardless</a:t>
            </a:r>
            <a:r>
              <a:rPr lang="pt-PT" sz="1400" dirty="0"/>
              <a:t> </a:t>
            </a:r>
            <a:r>
              <a:rPr lang="pt-PT" sz="1400" dirty="0" err="1"/>
              <a:t>of</a:t>
            </a:r>
            <a:r>
              <a:rPr lang="pt-PT" sz="1400" dirty="0"/>
              <a:t> role. </a:t>
            </a:r>
            <a:r>
              <a:rPr lang="pt-PT" sz="1400" dirty="0" err="1"/>
              <a:t>The</a:t>
            </a:r>
            <a:r>
              <a:rPr lang="pt-PT" sz="1400" dirty="0"/>
              <a:t> </a:t>
            </a:r>
            <a:r>
              <a:rPr lang="pt-PT" sz="1400" dirty="0" err="1"/>
              <a:t>auth</a:t>
            </a:r>
            <a:r>
              <a:rPr lang="pt-PT" sz="1400" dirty="0"/>
              <a:t> </a:t>
            </a:r>
            <a:r>
              <a:rPr lang="pt-PT" sz="1400" dirty="0" err="1"/>
              <a:t>logic</a:t>
            </a:r>
            <a:r>
              <a:rPr lang="pt-PT" sz="1400" dirty="0"/>
              <a:t> </a:t>
            </a:r>
            <a:r>
              <a:rPr lang="pt-PT" sz="1400" dirty="0" err="1"/>
              <a:t>is</a:t>
            </a:r>
            <a:r>
              <a:rPr lang="pt-PT" sz="1400" dirty="0"/>
              <a:t> </a:t>
            </a:r>
            <a:r>
              <a:rPr lang="pt-PT" sz="1400" dirty="0" err="1"/>
              <a:t>located</a:t>
            </a:r>
            <a:r>
              <a:rPr lang="pt-PT" sz="1400" dirty="0"/>
              <a:t> in </a:t>
            </a:r>
            <a:r>
              <a:rPr lang="pt-PT" sz="1400" dirty="0" err="1"/>
              <a:t>the</a:t>
            </a:r>
            <a:r>
              <a:rPr lang="pt-PT" sz="1400" dirty="0"/>
              <a:t> authorize middleware.</a:t>
            </a:r>
          </a:p>
          <a:p>
            <a:r>
              <a:rPr lang="pt-PT" sz="1400" dirty="0"/>
              <a:t>Some </a:t>
            </a:r>
            <a:r>
              <a:rPr lang="pt-PT" sz="1400" dirty="0" err="1"/>
              <a:t>functions</a:t>
            </a:r>
            <a:r>
              <a:rPr lang="pt-PT" sz="1400" dirty="0"/>
              <a:t> </a:t>
            </a:r>
            <a:r>
              <a:rPr lang="pt-PT" sz="1400" dirty="0" err="1"/>
              <a:t>have</a:t>
            </a:r>
            <a:r>
              <a:rPr lang="pt-PT" sz="1400" dirty="0"/>
              <a:t> </a:t>
            </a:r>
            <a:r>
              <a:rPr lang="pt-PT" sz="1400" dirty="0" err="1"/>
              <a:t>an</a:t>
            </a:r>
            <a:r>
              <a:rPr lang="pt-PT" sz="1400" dirty="0"/>
              <a:t> extra </a:t>
            </a:r>
            <a:r>
              <a:rPr lang="pt-PT" sz="1400" dirty="0" err="1"/>
              <a:t>custom</a:t>
            </a:r>
            <a:r>
              <a:rPr lang="pt-PT" sz="1400" dirty="0"/>
              <a:t> </a:t>
            </a:r>
            <a:r>
              <a:rPr lang="pt-PT" sz="1400" dirty="0" err="1"/>
              <a:t>authorization</a:t>
            </a:r>
            <a:r>
              <a:rPr lang="pt-PT" sz="1400" dirty="0"/>
              <a:t> </a:t>
            </a:r>
            <a:r>
              <a:rPr lang="pt-PT" sz="1400" dirty="0" err="1"/>
              <a:t>check</a:t>
            </a:r>
            <a:r>
              <a:rPr lang="pt-PT" sz="1400" dirty="0"/>
              <a:t> to </a:t>
            </a:r>
            <a:r>
              <a:rPr lang="pt-PT" sz="1400" dirty="0" err="1"/>
              <a:t>prevent</a:t>
            </a:r>
            <a:r>
              <a:rPr lang="pt-PT" sz="1400" dirty="0"/>
              <a:t> non-</a:t>
            </a:r>
            <a:r>
              <a:rPr lang="pt-PT" sz="1400" dirty="0" err="1"/>
              <a:t>admin</a:t>
            </a:r>
            <a:r>
              <a:rPr lang="pt-PT" sz="1400" dirty="0"/>
              <a:t> </a:t>
            </a:r>
            <a:r>
              <a:rPr lang="pt-PT" sz="1400" dirty="0" err="1"/>
              <a:t>users</a:t>
            </a:r>
            <a:r>
              <a:rPr lang="pt-PT" sz="1400" dirty="0"/>
              <a:t> </a:t>
            </a:r>
            <a:r>
              <a:rPr lang="pt-PT" sz="1400" dirty="0" err="1"/>
              <a:t>from</a:t>
            </a:r>
            <a:r>
              <a:rPr lang="pt-PT" sz="1400" dirty="0"/>
              <a:t> </a:t>
            </a:r>
            <a:r>
              <a:rPr lang="pt-PT" sz="1400" dirty="0" err="1"/>
              <a:t>accessing</a:t>
            </a:r>
            <a:r>
              <a:rPr lang="pt-PT" sz="1400" dirty="0"/>
              <a:t> </a:t>
            </a:r>
            <a:r>
              <a:rPr lang="pt-PT" sz="1400" dirty="0" err="1"/>
              <a:t>accounts</a:t>
            </a:r>
            <a:r>
              <a:rPr lang="pt-PT" sz="1400" dirty="0"/>
              <a:t> </a:t>
            </a:r>
            <a:r>
              <a:rPr lang="pt-PT" sz="1400" dirty="0" err="1"/>
              <a:t>other</a:t>
            </a:r>
            <a:r>
              <a:rPr lang="pt-PT" sz="1400" dirty="0"/>
              <a:t> </a:t>
            </a:r>
            <a:r>
              <a:rPr lang="pt-PT" sz="1400" dirty="0" err="1"/>
              <a:t>than</a:t>
            </a:r>
            <a:r>
              <a:rPr lang="pt-PT" sz="1400" dirty="0"/>
              <a:t> </a:t>
            </a:r>
            <a:r>
              <a:rPr lang="pt-PT" sz="1400" dirty="0" err="1"/>
              <a:t>their</a:t>
            </a:r>
            <a:r>
              <a:rPr lang="pt-PT" sz="1400" dirty="0"/>
              <a:t> </a:t>
            </a:r>
            <a:r>
              <a:rPr lang="pt-PT" sz="1400" dirty="0" err="1"/>
              <a:t>own</a:t>
            </a:r>
            <a:r>
              <a:rPr lang="pt-PT" sz="1400" dirty="0"/>
              <a:t>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1B8B29A-0325-5445-8ACD-39BCAAD8A1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870" y="1517239"/>
            <a:ext cx="515498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20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A091F91-9D8C-6E45-A6A6-8EF60A26BB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76182" y="1612901"/>
            <a:ext cx="4994086" cy="4727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0EF7287-7660-314E-A75E-24C266E6C65D}"/>
              </a:ext>
            </a:extLst>
          </p:cNvPr>
          <p:cNvSpPr txBox="1"/>
          <p:nvPr/>
        </p:nvSpPr>
        <p:spPr>
          <a:xfrm>
            <a:off x="3382572" y="1104504"/>
            <a:ext cx="2378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related</a:t>
            </a:r>
            <a:r>
              <a:rPr lang="pt-PT" dirty="0"/>
              <a:t> </a:t>
            </a:r>
            <a:r>
              <a:rPr lang="pt-PT" dirty="0" err="1"/>
              <a:t>functions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3590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2.4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2B2A75-DAA3-264D-AB75-AAA1D21412AF}"/>
              </a:ext>
            </a:extLst>
          </p:cNvPr>
          <p:cNvSpPr txBox="1"/>
          <p:nvPr/>
        </p:nvSpPr>
        <p:spPr>
          <a:xfrm>
            <a:off x="1363429" y="1911330"/>
            <a:ext cx="6417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/>
              <a:t>Cross-</a:t>
            </a:r>
            <a:r>
              <a:rPr lang="pt-PT" sz="3200" dirty="0" err="1"/>
              <a:t>Origin</a:t>
            </a:r>
            <a:r>
              <a:rPr lang="pt-PT" sz="3200" dirty="0"/>
              <a:t> </a:t>
            </a:r>
            <a:r>
              <a:rPr lang="pt-PT" sz="3200" dirty="0" err="1"/>
              <a:t>Resource</a:t>
            </a:r>
            <a:r>
              <a:rPr lang="pt-PT" sz="3200" dirty="0"/>
              <a:t> </a:t>
            </a:r>
            <a:r>
              <a:rPr lang="pt-PT" sz="3200" dirty="0" err="1"/>
              <a:t>Sharing</a:t>
            </a:r>
            <a:r>
              <a:rPr lang="pt-PT" sz="3200" dirty="0"/>
              <a:t> (CORS)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5B3C3DE-F4CF-BE47-8062-BD16B5AFCF04}"/>
              </a:ext>
            </a:extLst>
          </p:cNvPr>
          <p:cNvSpPr txBox="1"/>
          <p:nvPr/>
        </p:nvSpPr>
        <p:spPr>
          <a:xfrm>
            <a:off x="1416807" y="3452238"/>
            <a:ext cx="6512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(CORS)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uses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HTTP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tell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browser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server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 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executes a 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5A2CB92D-002F-744B-9693-787E88DE4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76410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C01D119-ED63-794C-85C7-B47E70721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8" y="1697167"/>
            <a:ext cx="4563439" cy="39818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6112081-302B-1047-BF22-D3DC94EE09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1196" y="1544447"/>
            <a:ext cx="4316253" cy="434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2553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3B8E8BC-BECE-9448-8E89-EAE5F460E8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" y="2466769"/>
            <a:ext cx="4231728" cy="37886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B8E6C7E-675C-B147-A1FE-6E600A27D1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0999" y="2282461"/>
            <a:ext cx="4339789" cy="4027908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30139E8-2659-B640-AF3A-F490CBD9489F}"/>
              </a:ext>
            </a:extLst>
          </p:cNvPr>
          <p:cNvSpPr/>
          <p:nvPr/>
        </p:nvSpPr>
        <p:spPr>
          <a:xfrm>
            <a:off x="250825" y="1004888"/>
            <a:ext cx="86328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/>
              <a:t>Each</a:t>
            </a:r>
            <a:r>
              <a:rPr lang="pt-PT" dirty="0"/>
              <a:t> </a:t>
            </a:r>
            <a:r>
              <a:rPr lang="pt-PT" dirty="0" err="1"/>
              <a:t>schema</a:t>
            </a:r>
            <a:r>
              <a:rPr lang="pt-PT" dirty="0"/>
              <a:t> </a:t>
            </a:r>
            <a:r>
              <a:rPr lang="pt-PT" dirty="0" err="1"/>
              <a:t>validation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defines a </a:t>
            </a:r>
            <a:r>
              <a:rPr lang="pt-PT" dirty="0" err="1"/>
              <a:t>schema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body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Joi</a:t>
            </a:r>
            <a:r>
              <a:rPr lang="pt-PT" dirty="0"/>
              <a:t> </a:t>
            </a:r>
            <a:r>
              <a:rPr lang="pt-PT" dirty="0" err="1"/>
              <a:t>library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calls</a:t>
            </a:r>
            <a:r>
              <a:rPr lang="pt-PT" dirty="0"/>
              <a:t> </a:t>
            </a:r>
            <a:r>
              <a:rPr lang="pt-PT" dirty="0" err="1"/>
              <a:t>validateRequest</a:t>
            </a:r>
            <a:r>
              <a:rPr lang="pt-PT" dirty="0"/>
              <a:t>(</a:t>
            </a:r>
            <a:r>
              <a:rPr lang="pt-PT" dirty="0" err="1"/>
              <a:t>req</a:t>
            </a:r>
            <a:r>
              <a:rPr lang="pt-PT" dirty="0"/>
              <a:t>, </a:t>
            </a:r>
            <a:r>
              <a:rPr lang="pt-PT" dirty="0" err="1"/>
              <a:t>next</a:t>
            </a:r>
            <a:r>
              <a:rPr lang="pt-PT" dirty="0"/>
              <a:t>, </a:t>
            </a:r>
            <a:r>
              <a:rPr lang="pt-PT" dirty="0" err="1"/>
              <a:t>schema</a:t>
            </a:r>
            <a:r>
              <a:rPr lang="pt-PT" dirty="0"/>
              <a:t>) to </a:t>
            </a:r>
            <a:r>
              <a:rPr lang="pt-PT" dirty="0" err="1"/>
              <a:t>ensure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body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valid</a:t>
            </a:r>
            <a:r>
              <a:rPr lang="pt-PT" dirty="0"/>
              <a:t>.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validation</a:t>
            </a:r>
            <a:r>
              <a:rPr lang="pt-PT" dirty="0"/>
              <a:t> </a:t>
            </a:r>
            <a:r>
              <a:rPr lang="pt-PT" dirty="0" err="1"/>
              <a:t>succeeds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continues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next</a:t>
            </a:r>
            <a:r>
              <a:rPr lang="pt-PT" dirty="0"/>
              <a:t> </a:t>
            </a:r>
            <a:r>
              <a:rPr lang="pt-PT" dirty="0" err="1"/>
              <a:t>middleware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(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route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), </a:t>
            </a:r>
            <a:r>
              <a:rPr lang="pt-PT" dirty="0" err="1"/>
              <a:t>otherwise</a:t>
            </a:r>
            <a:r>
              <a:rPr lang="pt-PT" dirty="0"/>
              <a:t> </a:t>
            </a:r>
            <a:r>
              <a:rPr lang="pt-PT" dirty="0" err="1"/>
              <a:t>an</a:t>
            </a:r>
            <a:r>
              <a:rPr lang="pt-PT" dirty="0"/>
              <a:t> error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returned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details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why</a:t>
            </a:r>
            <a:r>
              <a:rPr lang="pt-PT" dirty="0"/>
              <a:t> </a:t>
            </a:r>
            <a:r>
              <a:rPr lang="pt-PT" dirty="0" err="1"/>
              <a:t>validation</a:t>
            </a:r>
            <a:r>
              <a:rPr lang="pt-PT" dirty="0"/>
              <a:t> </a:t>
            </a:r>
            <a:r>
              <a:rPr lang="pt-PT" dirty="0" err="1"/>
              <a:t>failed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8661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07AEACA-403D-9B46-8955-3AE02E254D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500" y="1825635"/>
            <a:ext cx="8001000" cy="405487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B67DDAE8-0E7E-2541-81C1-92C19525656F}"/>
              </a:ext>
            </a:extLst>
          </p:cNvPr>
          <p:cNvSpPr txBox="1"/>
          <p:nvPr/>
        </p:nvSpPr>
        <p:spPr>
          <a:xfrm>
            <a:off x="965450" y="1075586"/>
            <a:ext cx="7415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Category.model.js</a:t>
            </a:r>
            <a:r>
              <a:rPr lang="pt-PT" dirty="0"/>
              <a:t> -&gt; Defines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Categories</a:t>
            </a:r>
            <a:r>
              <a:rPr lang="pt-PT" dirty="0"/>
              <a:t>. .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relations</a:t>
            </a:r>
            <a:r>
              <a:rPr lang="pt-PT" dirty="0"/>
              <a:t> are </a:t>
            </a:r>
            <a:r>
              <a:rPr lang="pt-PT" dirty="0" err="1"/>
              <a:t>defined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wrapper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67657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892A42C-01FC-EB48-A292-DBE918F42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581" y="1819350"/>
            <a:ext cx="8242300" cy="40513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9C89E06-83D8-F646-9BC7-8155420273F7}"/>
              </a:ext>
            </a:extLst>
          </p:cNvPr>
          <p:cNvSpPr txBox="1"/>
          <p:nvPr/>
        </p:nvSpPr>
        <p:spPr>
          <a:xfrm>
            <a:off x="977385" y="1022156"/>
            <a:ext cx="7186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Process.model.js</a:t>
            </a:r>
            <a:r>
              <a:rPr lang="pt-PT" dirty="0"/>
              <a:t> -&gt; Defines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model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Process</a:t>
            </a:r>
            <a:r>
              <a:rPr lang="pt-PT" dirty="0"/>
              <a:t> </a:t>
            </a:r>
            <a:r>
              <a:rPr lang="pt-PT" dirty="0" err="1"/>
              <a:t>Table</a:t>
            </a:r>
            <a:r>
              <a:rPr lang="pt-PT" dirty="0"/>
              <a:t>.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relations</a:t>
            </a:r>
            <a:r>
              <a:rPr lang="pt-PT" dirty="0"/>
              <a:t> are </a:t>
            </a:r>
            <a:r>
              <a:rPr lang="pt-PT" dirty="0" err="1"/>
              <a:t>defined</a:t>
            </a:r>
            <a:r>
              <a:rPr lang="pt-PT" dirty="0"/>
              <a:t> in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wrapper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5529711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8FBC1B-B9DE-1D45-83E9-6CF31FB279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3225" y="1977688"/>
            <a:ext cx="5797550" cy="389923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7193900-09A1-F64F-A3BD-4BA790C0E1B1}"/>
              </a:ext>
            </a:extLst>
          </p:cNvPr>
          <p:cNvSpPr txBox="1"/>
          <p:nvPr/>
        </p:nvSpPr>
        <p:spPr>
          <a:xfrm>
            <a:off x="1359497" y="1097810"/>
            <a:ext cx="6425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Config.json</a:t>
            </a:r>
            <a:r>
              <a:rPr lang="pt-PT" dirty="0"/>
              <a:t> -&gt;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specifies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r>
              <a:rPr lang="pt-PT" dirty="0"/>
              <a:t> </a:t>
            </a:r>
            <a:r>
              <a:rPr lang="pt-PT" dirty="0" err="1"/>
              <a:t>connection</a:t>
            </a:r>
            <a:r>
              <a:rPr lang="pt-PT" dirty="0"/>
              <a:t>,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secret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jwts</a:t>
            </a:r>
            <a:r>
              <a:rPr lang="pt-PT" dirty="0"/>
              <a:t>,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email </a:t>
            </a:r>
            <a:r>
              <a:rPr lang="pt-PT" dirty="0" err="1"/>
              <a:t>details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SMTP for </a:t>
            </a:r>
            <a:r>
              <a:rPr lang="pt-PT" dirty="0" err="1"/>
              <a:t>nodemailer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7638232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649066-3F06-A74F-9365-3A97BBEEF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7067" y="1445368"/>
            <a:ext cx="5332316" cy="489923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520CB9-7317-8049-BC29-309343306BF9}"/>
              </a:ext>
            </a:extLst>
          </p:cNvPr>
          <p:cNvSpPr txBox="1"/>
          <p:nvPr/>
        </p:nvSpPr>
        <p:spPr>
          <a:xfrm>
            <a:off x="2442058" y="1010721"/>
            <a:ext cx="425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Package.json</a:t>
            </a:r>
            <a:r>
              <a:rPr lang="pt-PT" dirty="0"/>
              <a:t> -&gt;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dependencies</a:t>
            </a:r>
            <a:r>
              <a:rPr lang="pt-PT" dirty="0"/>
              <a:t> </a:t>
            </a:r>
            <a:r>
              <a:rPr lang="pt-PT" dirty="0" err="1"/>
              <a:t>used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05120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DF4C719-FA01-5444-A15E-CBAAC7374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349" y="2362200"/>
            <a:ext cx="6241752" cy="370298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4AF3A0F-CCD4-464E-A88B-CA43B90437F8}"/>
              </a:ext>
            </a:extLst>
          </p:cNvPr>
          <p:cNvSpPr txBox="1"/>
          <p:nvPr/>
        </p:nvSpPr>
        <p:spPr>
          <a:xfrm>
            <a:off x="457200" y="1224917"/>
            <a:ext cx="80117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Server.js</a:t>
            </a:r>
            <a:r>
              <a:rPr lang="pt-PT" dirty="0"/>
              <a:t> -&gt;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server.js</a:t>
            </a:r>
            <a:r>
              <a:rPr lang="pt-PT" dirty="0"/>
              <a:t> file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entry</a:t>
            </a:r>
            <a:r>
              <a:rPr lang="pt-PT" dirty="0"/>
              <a:t> </a:t>
            </a:r>
            <a:r>
              <a:rPr lang="pt-PT" dirty="0" err="1"/>
              <a:t>point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api</a:t>
            </a:r>
            <a:r>
              <a:rPr lang="pt-PT" dirty="0"/>
              <a:t>. </a:t>
            </a:r>
            <a:r>
              <a:rPr lang="pt-PT" dirty="0" err="1"/>
              <a:t>It</a:t>
            </a:r>
            <a:r>
              <a:rPr lang="pt-PT" dirty="0"/>
              <a:t> configures </a:t>
            </a:r>
            <a:r>
              <a:rPr lang="pt-PT" dirty="0" err="1"/>
              <a:t>application</a:t>
            </a:r>
            <a:r>
              <a:rPr lang="pt-PT" dirty="0"/>
              <a:t> </a:t>
            </a:r>
            <a:r>
              <a:rPr lang="pt-PT" dirty="0" err="1"/>
              <a:t>middleware</a:t>
            </a:r>
            <a:r>
              <a:rPr lang="pt-PT" dirty="0"/>
              <a:t>, </a:t>
            </a:r>
            <a:r>
              <a:rPr lang="pt-PT" dirty="0" err="1"/>
              <a:t>binds</a:t>
            </a:r>
            <a:r>
              <a:rPr lang="pt-PT" dirty="0"/>
              <a:t> </a:t>
            </a:r>
            <a:r>
              <a:rPr lang="pt-PT" dirty="0" err="1"/>
              <a:t>controllers</a:t>
            </a:r>
            <a:r>
              <a:rPr lang="pt-PT" dirty="0"/>
              <a:t> to </a:t>
            </a:r>
            <a:r>
              <a:rPr lang="pt-PT" dirty="0" err="1"/>
              <a:t>routes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starts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Express web server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api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96717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251A391-B69D-0D43-93E2-07F28D2B4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5229" y="1923493"/>
            <a:ext cx="5531551" cy="3953432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D63BD18F-FF0E-A54D-A87C-AE58F3B83395}"/>
              </a:ext>
            </a:extLst>
          </p:cNvPr>
          <p:cNvSpPr txBox="1"/>
          <p:nvPr/>
        </p:nvSpPr>
        <p:spPr>
          <a:xfrm>
            <a:off x="3520986" y="1349495"/>
            <a:ext cx="2304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Account_Process</a:t>
            </a:r>
            <a:r>
              <a:rPr lang="pt-PT" dirty="0"/>
              <a:t> </a:t>
            </a:r>
            <a:r>
              <a:rPr lang="pt-PT" dirty="0" err="1"/>
              <a:t>table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61593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EC24964-4E97-534E-9808-8352EA5B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5725" y="2108971"/>
            <a:ext cx="5715000" cy="410379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41F6F1-6EDF-DB48-8C59-E15A8FA0B68F}"/>
              </a:ext>
            </a:extLst>
          </p:cNvPr>
          <p:cNvSpPr txBox="1"/>
          <p:nvPr/>
        </p:nvSpPr>
        <p:spPr>
          <a:xfrm>
            <a:off x="3332943" y="1450086"/>
            <a:ext cx="2478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Table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Fields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6989173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1674E2F-FD40-F348-AE07-37D64B5EA2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3444" y="1858686"/>
            <a:ext cx="6039561" cy="434705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CDDF325-AF01-B649-99A8-6F284D390797}"/>
              </a:ext>
            </a:extLst>
          </p:cNvPr>
          <p:cNvSpPr txBox="1"/>
          <p:nvPr/>
        </p:nvSpPr>
        <p:spPr>
          <a:xfrm>
            <a:off x="3655733" y="1119914"/>
            <a:ext cx="20349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refreshTokens</a:t>
            </a:r>
            <a:r>
              <a:rPr lang="pt-PT" dirty="0"/>
              <a:t> </a:t>
            </a:r>
            <a:r>
              <a:rPr lang="pt-PT" dirty="0" err="1"/>
              <a:t>Table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937865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2.5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D41084-FA33-7C49-A4D3-2FD3A58F619F}"/>
              </a:ext>
            </a:extLst>
          </p:cNvPr>
          <p:cNvSpPr txBox="1"/>
          <p:nvPr/>
        </p:nvSpPr>
        <p:spPr>
          <a:xfrm>
            <a:off x="3043761" y="1788412"/>
            <a:ext cx="305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/>
              <a:t>CORS </a:t>
            </a:r>
            <a:r>
              <a:rPr lang="pt-PT" sz="3200" dirty="0" err="1"/>
              <a:t>BodyParser</a:t>
            </a:r>
            <a:endParaRPr lang="pt-PT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D42A7F-B2E7-784A-82CC-74D4DC57113B}"/>
              </a:ext>
            </a:extLst>
          </p:cNvPr>
          <p:cNvSpPr txBox="1"/>
          <p:nvPr/>
        </p:nvSpPr>
        <p:spPr>
          <a:xfrm>
            <a:off x="558424" y="3688080"/>
            <a:ext cx="822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Parse </a:t>
            </a:r>
            <a:r>
              <a:rPr lang="pt-PT" dirty="0" err="1"/>
              <a:t>incoming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bodies in a </a:t>
            </a:r>
            <a:r>
              <a:rPr lang="pt-PT" dirty="0" err="1"/>
              <a:t>middleware</a:t>
            </a:r>
            <a:r>
              <a:rPr lang="pt-PT" dirty="0"/>
              <a:t> </a:t>
            </a:r>
            <a:r>
              <a:rPr lang="pt-PT" dirty="0" err="1"/>
              <a:t>before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handlers</a:t>
            </a:r>
            <a:r>
              <a:rPr lang="pt-PT" dirty="0"/>
              <a:t>,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under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req.body</a:t>
            </a:r>
            <a:r>
              <a:rPr lang="pt-PT" dirty="0"/>
              <a:t> </a:t>
            </a:r>
            <a:r>
              <a:rPr lang="pt-PT" dirty="0" err="1"/>
              <a:t>property</a:t>
            </a:r>
            <a:r>
              <a:rPr lang="pt-PT" dirty="0"/>
              <a:t>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895C39A4-8703-194B-BAAA-3DAC82BCA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49519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E99DDB-4746-8945-A147-5BF7B15173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5676" y="1854800"/>
            <a:ext cx="6012647" cy="430149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80BA6A0-CFA1-074D-9856-FA0466DB9C9E}"/>
              </a:ext>
            </a:extLst>
          </p:cNvPr>
          <p:cNvSpPr txBox="1"/>
          <p:nvPr/>
        </p:nvSpPr>
        <p:spPr>
          <a:xfrm>
            <a:off x="3937299" y="1344706"/>
            <a:ext cx="1721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Categories</a:t>
            </a:r>
            <a:r>
              <a:rPr lang="pt-PT" dirty="0"/>
              <a:t> </a:t>
            </a:r>
            <a:r>
              <a:rPr lang="pt-PT" dirty="0" err="1"/>
              <a:t>Table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368298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EC74086-2AE3-7040-BE0B-43C4609B6E54}"/>
              </a:ext>
            </a:extLst>
          </p:cNvPr>
          <p:cNvSpPr txBox="1"/>
          <p:nvPr/>
        </p:nvSpPr>
        <p:spPr>
          <a:xfrm>
            <a:off x="3374973" y="1383594"/>
            <a:ext cx="2394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Process_Category</a:t>
            </a:r>
            <a:r>
              <a:rPr lang="pt-PT" dirty="0"/>
              <a:t> </a:t>
            </a:r>
            <a:r>
              <a:rPr lang="pt-PT" dirty="0" err="1"/>
              <a:t>Table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1B0209-DA9B-764C-B4CA-153215916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5225" y="1787219"/>
            <a:ext cx="6096000" cy="4373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6955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Database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0FD199F-0FA5-B447-AC2C-079E8D10F8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925" y="1689415"/>
            <a:ext cx="6324600" cy="4537078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9F03BBA2-9046-C144-A8E0-B61888C6B50D}"/>
              </a:ext>
            </a:extLst>
          </p:cNvPr>
          <p:cNvSpPr txBox="1"/>
          <p:nvPr/>
        </p:nvSpPr>
        <p:spPr>
          <a:xfrm>
            <a:off x="3657600" y="1097280"/>
            <a:ext cx="1647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Processes </a:t>
            </a:r>
            <a:r>
              <a:rPr lang="pt-PT" dirty="0" err="1"/>
              <a:t>Table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8627364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C906F59-AB23-284C-B9B2-0284D42BB60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482" y="1371600"/>
            <a:ext cx="5029200" cy="301028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55DBFB6-CFA8-9D49-80E8-1269273142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14800" y="3082805"/>
            <a:ext cx="4876800" cy="292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6157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94C2CC1-0EF7-9E48-8693-8396F214B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3743" y="1981512"/>
            <a:ext cx="7467600" cy="3895413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FC3A6B3-AC6C-E240-B454-006D96026B76}"/>
              </a:ext>
            </a:extLst>
          </p:cNvPr>
          <p:cNvSpPr txBox="1"/>
          <p:nvPr/>
        </p:nvSpPr>
        <p:spPr>
          <a:xfrm>
            <a:off x="3111888" y="1349329"/>
            <a:ext cx="2920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Email for </a:t>
            </a:r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verification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9188142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Node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3867544-F1EE-A440-A55A-175FDA8550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6024" y="2057400"/>
            <a:ext cx="5634402" cy="404122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3E344A2-D543-3146-981E-35BA8C4A2DA1}"/>
              </a:ext>
            </a:extLst>
          </p:cNvPr>
          <p:cNvSpPr txBox="1"/>
          <p:nvPr/>
        </p:nvSpPr>
        <p:spPr>
          <a:xfrm>
            <a:off x="3060187" y="1383594"/>
            <a:ext cx="322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Account</a:t>
            </a:r>
            <a:r>
              <a:rPr lang="pt-PT" dirty="0"/>
              <a:t> </a:t>
            </a:r>
            <a:r>
              <a:rPr lang="pt-PT" dirty="0" err="1"/>
              <a:t>created</a:t>
            </a:r>
            <a:r>
              <a:rPr lang="pt-PT" dirty="0"/>
              <a:t> </a:t>
            </a:r>
            <a:r>
              <a:rPr lang="pt-PT" dirty="0" err="1"/>
              <a:t>at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database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5610458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9F7C3C5-848D-D140-9AC0-8CEE44F5A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7625" y="2022954"/>
            <a:ext cx="5791200" cy="361584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939E76A-3499-A249-95AA-EC00A07BBD5A}"/>
              </a:ext>
            </a:extLst>
          </p:cNvPr>
          <p:cNvSpPr txBox="1"/>
          <p:nvPr/>
        </p:nvSpPr>
        <p:spPr>
          <a:xfrm>
            <a:off x="3689873" y="1420009"/>
            <a:ext cx="2231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Forgot</a:t>
            </a:r>
            <a:r>
              <a:rPr lang="pt-PT" dirty="0"/>
              <a:t> Password </a:t>
            </a:r>
            <a:r>
              <a:rPr lang="pt-PT" dirty="0" err="1"/>
              <a:t>Page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7423726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58CCE9-BEF8-C04C-A3C5-815B9931AD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2037" y="2226864"/>
            <a:ext cx="6477000" cy="358675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D2337D-AE96-6148-8194-CF9CE6524338}"/>
              </a:ext>
            </a:extLst>
          </p:cNvPr>
          <p:cNvSpPr txBox="1"/>
          <p:nvPr/>
        </p:nvSpPr>
        <p:spPr>
          <a:xfrm>
            <a:off x="3299151" y="1356914"/>
            <a:ext cx="2545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Password </a:t>
            </a:r>
            <a:r>
              <a:rPr lang="pt-PT" dirty="0" err="1"/>
              <a:t>Recovery</a:t>
            </a:r>
            <a:r>
              <a:rPr lang="pt-PT" dirty="0"/>
              <a:t> Email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8693573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DD4DB24-FF41-1943-8A51-584CF0DBDC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0425" y="2232903"/>
            <a:ext cx="6705600" cy="369512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3C9BC45-8890-8848-B916-F036C560F186}"/>
              </a:ext>
            </a:extLst>
          </p:cNvPr>
          <p:cNvSpPr txBox="1"/>
          <p:nvPr/>
        </p:nvSpPr>
        <p:spPr>
          <a:xfrm>
            <a:off x="3751262" y="1623131"/>
            <a:ext cx="1641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Password </a:t>
            </a:r>
            <a:r>
              <a:rPr lang="pt-PT" dirty="0" err="1"/>
              <a:t>Reset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4848957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74F45FE-AD32-B041-8548-280815269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397000"/>
            <a:ext cx="4854575" cy="25865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35912F1-F815-E64B-B6FC-9E1DD6AC87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2430" y="2878711"/>
            <a:ext cx="5544326" cy="304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21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2.6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 descr="Uma imagem com texto, garrafa, símbolo&#10;&#10;Descrição gerada automaticamente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2A94D4D-7A27-3B4E-8068-0A43D954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883" y="1555255"/>
            <a:ext cx="3260682" cy="904698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2D4A3537-794E-674E-926C-BE507A21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11A1CB-926C-C349-A566-6BF4388D6A0A}"/>
              </a:ext>
            </a:extLst>
          </p:cNvPr>
          <p:cNvSpPr/>
          <p:nvPr/>
        </p:nvSpPr>
        <p:spPr>
          <a:xfrm>
            <a:off x="1872669" y="3490940"/>
            <a:ext cx="594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rgbClr val="111111"/>
                </a:solidFill>
                <a:latin typeface="-apple-system"/>
              </a:rPr>
              <a:t>Sequelize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is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promise-based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Node.js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ORM for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Postgres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MySQL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MariaDB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SQLite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Microsoft SQL Server.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It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features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solid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transaction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support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relations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eager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lazy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loading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read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replication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more.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687103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E859D3-275A-B34F-8EDE-B857500C99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341" y="1677303"/>
            <a:ext cx="5943600" cy="321461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A564260-4DE8-4240-9898-DB298D05A833}"/>
              </a:ext>
            </a:extLst>
          </p:cNvPr>
          <p:cNvSpPr txBox="1"/>
          <p:nvPr/>
        </p:nvSpPr>
        <p:spPr>
          <a:xfrm>
            <a:off x="914400" y="1129553"/>
            <a:ext cx="1701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Moderator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74BC0B8-7474-B74D-A3A3-1BBDA5778C26}"/>
              </a:ext>
            </a:extLst>
          </p:cNvPr>
          <p:cNvSpPr txBox="1"/>
          <p:nvPr/>
        </p:nvSpPr>
        <p:spPr>
          <a:xfrm>
            <a:off x="6512183" y="2594785"/>
            <a:ext cx="1298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Page</a:t>
            </a:r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C52D9DC5-BDF3-8343-AE6D-DF1BDD8FF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7422" y="2964117"/>
            <a:ext cx="5416577" cy="298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0848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B7EE0DF-1339-DA45-AE53-6748B88F0F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8535" y="2286000"/>
            <a:ext cx="6946930" cy="376229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964B260-6811-CD4E-9393-CF506F69555B}"/>
              </a:ext>
            </a:extLst>
          </p:cNvPr>
          <p:cNvSpPr txBox="1"/>
          <p:nvPr/>
        </p:nvSpPr>
        <p:spPr>
          <a:xfrm>
            <a:off x="3162748" y="1602889"/>
            <a:ext cx="3024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Manage</a:t>
            </a:r>
            <a:r>
              <a:rPr lang="pt-PT" dirty="0"/>
              <a:t> </a:t>
            </a:r>
            <a:r>
              <a:rPr lang="pt-PT" dirty="0" err="1"/>
              <a:t>all</a:t>
            </a:r>
            <a:r>
              <a:rPr lang="pt-PT" dirty="0"/>
              <a:t> </a:t>
            </a:r>
            <a:r>
              <a:rPr lang="pt-PT" dirty="0" err="1"/>
              <a:t>accounts</a:t>
            </a:r>
            <a:r>
              <a:rPr lang="pt-PT" dirty="0"/>
              <a:t> as </a:t>
            </a:r>
            <a:r>
              <a:rPr lang="pt-PT" dirty="0" err="1"/>
              <a:t>Admin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8738225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10CFEA0-8F9F-4647-810D-AECBBC189D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652" y="2022927"/>
            <a:ext cx="7437272" cy="407624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CA8727B-5AD8-544B-9309-1CC9DA60518B}"/>
              </a:ext>
            </a:extLst>
          </p:cNvPr>
          <p:cNvSpPr txBox="1"/>
          <p:nvPr/>
        </p:nvSpPr>
        <p:spPr>
          <a:xfrm>
            <a:off x="3440632" y="1383594"/>
            <a:ext cx="2262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account</a:t>
            </a:r>
            <a:r>
              <a:rPr lang="pt-PT" dirty="0"/>
              <a:t> as </a:t>
            </a:r>
            <a:r>
              <a:rPr lang="pt-PT" dirty="0" err="1"/>
              <a:t>Admin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74963521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E07E9AE-5890-D048-AB8B-A92E2B2C48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124" y="2112072"/>
            <a:ext cx="6172200" cy="337472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6A3B00B0-BEE1-0A41-993F-0A3209A3622C}"/>
              </a:ext>
            </a:extLst>
          </p:cNvPr>
          <p:cNvSpPr txBox="1"/>
          <p:nvPr/>
        </p:nvSpPr>
        <p:spPr>
          <a:xfrm>
            <a:off x="3708205" y="1568260"/>
            <a:ext cx="1727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</a:t>
            </a:r>
            <a:r>
              <a:rPr lang="pt-PT" dirty="0"/>
              <a:t> Editor</a:t>
            </a:r>
          </a:p>
        </p:txBody>
      </p:sp>
    </p:spTree>
    <p:extLst>
      <p:ext uri="{BB962C8B-B14F-4D97-AF65-F5344CB8AC3E}">
        <p14:creationId xmlns:p14="http://schemas.microsoft.com/office/powerpoint/2010/main" val="383713704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CF3BD5-9218-6844-A53A-40BA782F2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895825"/>
            <a:ext cx="6096000" cy="387314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3442447" y="1387736"/>
            <a:ext cx="2109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Flowchart.module.ts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36833717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3442447" y="1387736"/>
            <a:ext cx="24712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Flowchart.component.ts</a:t>
            </a: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591BE2D-FD1E-4E4C-96BA-B5161ED34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5017" y="1836683"/>
            <a:ext cx="5316415" cy="428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0777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3196346" y="1393912"/>
            <a:ext cx="2953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Flowchart.component.spec.ts</a:t>
            </a: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6D35012-8CE1-8A42-A880-E1E7355A44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278" y="1979015"/>
            <a:ext cx="5801894" cy="42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61266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1333410" y="1432033"/>
            <a:ext cx="2743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Flowchart.component.html</a:t>
            </a:r>
            <a:endParaRPr lang="pt-PT" dirty="0"/>
          </a:p>
          <a:p>
            <a:endParaRPr lang="pt-PT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AE29909-B940-E745-892B-249F8294B9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2034067"/>
            <a:ext cx="5434853" cy="26499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EAF7C02-506C-B540-BA1D-F2C65B718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400" y="3309367"/>
            <a:ext cx="4800600" cy="2512294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EB4501F3-FD0C-534B-A193-97D999142D1F}"/>
              </a:ext>
            </a:extLst>
          </p:cNvPr>
          <p:cNvSpPr txBox="1"/>
          <p:nvPr/>
        </p:nvSpPr>
        <p:spPr>
          <a:xfrm>
            <a:off x="5695149" y="2864811"/>
            <a:ext cx="25867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Flowchart.component.css</a:t>
            </a:r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3926472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3442447" y="1387736"/>
            <a:ext cx="28539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Flowchart-routing.module.ts</a:t>
            </a:r>
            <a:endParaRPr lang="pt-PT" dirty="0"/>
          </a:p>
          <a:p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C39D9E-6CBC-0B4B-AE60-3069976C8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10565" y="2425565"/>
            <a:ext cx="5725320" cy="340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5999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8.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v2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FA53F1-EA0E-6543-BDBC-242674D6B9AE}"/>
              </a:ext>
            </a:extLst>
          </p:cNvPr>
          <p:cNvSpPr txBox="1"/>
          <p:nvPr/>
        </p:nvSpPr>
        <p:spPr>
          <a:xfrm>
            <a:off x="3442447" y="1387736"/>
            <a:ext cx="23269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Diagram.component.ts</a:t>
            </a:r>
            <a:endParaRPr lang="pt-PT" dirty="0"/>
          </a:p>
          <a:p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223534F-35AB-1C4A-8BF0-4A69B0EE70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155103"/>
            <a:ext cx="4114800" cy="388619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0994BFE-68EE-3040-800C-998180B4A6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2407" y="2098688"/>
            <a:ext cx="4461158" cy="407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8654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1222</TotalTime>
  <Words>5620</Words>
  <Application>Microsoft Macintosh PowerPoint</Application>
  <PresentationFormat>Apresentação no Ecrã (4:3)</PresentationFormat>
  <Paragraphs>1380</Paragraphs>
  <Slides>109</Slides>
  <Notes>107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109</vt:i4>
      </vt:variant>
    </vt:vector>
  </HeadingPairs>
  <TitlesOfParts>
    <vt:vector size="113" baseType="lpstr">
      <vt:lpstr>-apple-system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Pinheiro</dc:creator>
  <cp:lastModifiedBy>Luís Pinheiro</cp:lastModifiedBy>
  <cp:revision>37</cp:revision>
  <dcterms:created xsi:type="dcterms:W3CDTF">2020-12-14T23:45:07Z</dcterms:created>
  <dcterms:modified xsi:type="dcterms:W3CDTF">2021-01-19T02:06:20Z</dcterms:modified>
</cp:coreProperties>
</file>